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6763" autoAdjust="0"/>
  </p:normalViewPr>
  <p:slideViewPr>
    <p:cSldViewPr snapToGrid="0">
      <p:cViewPr varScale="1">
        <p:scale>
          <a:sx n="110" d="100"/>
          <a:sy n="110" d="100"/>
        </p:scale>
        <p:origin x="630"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sz="1400"/>
              <a:t>Tema mokytojams nėra visiškai nauja, vieni ar kiti gamtos reiškiniai mokytojų būdavo analizuojami geografijos pamokose. </a:t>
            </a:r>
          </a:p>
          <a:p>
            <a:r>
              <a:rPr lang="lt-LT" altLang="en-US" sz="1400"/>
              <a:t>Čia stichiniai gamtos reiškiniai sudėti į vieną temą, taip norint parodyti tokių reiškinių įvairovę, mąstą, pasireiškimo teritorijas.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Su mokiniais galima tyrinėti informaciją internete apie apskutiniu uraganus. Mokiniai surenka informaciją:</a:t>
            </a:r>
          </a:p>
          <a:p>
            <a:r>
              <a:rPr lang="lt-LT" altLang="en-US"/>
              <a:t>- kur buvo uraganas;</a:t>
            </a:r>
          </a:p>
          <a:p>
            <a:r>
              <a:rPr lang="lt-LT" altLang="en-US"/>
              <a:t>- kodėl jis susiformavo;</a:t>
            </a:r>
          </a:p>
          <a:p>
            <a:r>
              <a:rPr lang="lt-LT" altLang="en-US"/>
              <a:t>- kokių nuostolių padarė;</a:t>
            </a:r>
          </a:p>
          <a:p>
            <a:r>
              <a:rPr lang="lt-LT" altLang="en-US"/>
              <a:t>- kaip galima sumažinti nuostolius ir pasiruošti uraganams. </a:t>
            </a:r>
          </a:p>
          <a:p>
            <a:endParaRPr lang="lt-LT" altLang="en-US"/>
          </a:p>
          <a:p>
            <a:r>
              <a:rPr lang="lt-LT" altLang="en-US"/>
              <a:t>Tada apibendrinama surinkta informacija ir padaromos išvados apie galimus uraganų nuostolius ir ką galima padaryti, norint sumažinti uraganų  nuostolius.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Video siužetas apie tornado susidarymą ir nuostolius.</a:t>
            </a:r>
          </a:p>
          <a:p>
            <a:r>
              <a:rPr lang="lt-LT" altLang="en-US"/>
              <a:t>https://www.youtube.com/watch?v=aacHWoB7cmY</a:t>
            </a:r>
          </a:p>
          <a:p>
            <a:endParaRPr lang="lt-LT" altLang="en-US"/>
          </a:p>
          <a:p>
            <a:r>
              <a:rPr lang="lt-LT" altLang="en-US"/>
              <a:t>Peržiūrėję video, mokiniai pabando savais žodžiais paaiškinti tornado susidarymo paveikslą skaidrėje.</a:t>
            </a:r>
          </a:p>
          <a:p>
            <a:endParaRPr lang="lt-LT" altLang="en-US"/>
          </a:p>
          <a:p>
            <a:r>
              <a:rPr lang="lt-LT" altLang="en-US"/>
              <a:t>Mokiniai apibūdina kiekvienos tornadų kategorijos vėjo stiprumą ir padarytą žalą (naudojasi kategorijų aprašymu ir paveikslu skaidrėje).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Mokiniams siūloma peržiūrėti video siužetą apie 10 tornadų JAV.</a:t>
            </a:r>
          </a:p>
          <a:p>
            <a:r>
              <a:rPr lang="lt-LT" altLang="en-US"/>
              <a:t>https://www.youtube.com/watch?v=oWIx3Erswh8 </a:t>
            </a:r>
          </a:p>
          <a:p>
            <a:endParaRPr lang="lt-LT" altLang="en-US"/>
          </a:p>
          <a:p>
            <a:r>
              <a:rPr lang="lt-LT" altLang="en-US"/>
              <a:t>Pažiūrėję video mokiniai gali surašyti tornadų požymius, jų padaromus nuostolius.</a:t>
            </a:r>
          </a:p>
          <a:p>
            <a:r>
              <a:rPr lang="lt-LT" altLang="en-US"/>
              <a:t>Kaip galima apsisaugoti nuo tornadų? </a:t>
            </a:r>
          </a:p>
          <a:p>
            <a:endParaRPr lang="lt-LT"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836920" cy="3600450"/>
          </a:xfrm>
        </p:spPr>
        <p:txBody>
          <a:bodyPr/>
          <a:lstStyle/>
          <a:p>
            <a:r>
              <a:rPr lang="lt-LT" altLang="en-US"/>
              <a:t>Video siužetas apie potvynius.</a:t>
            </a:r>
          </a:p>
          <a:p>
            <a:r>
              <a:rPr lang="lt-LT" altLang="en-US"/>
              <a:t>https://www.youtube.com/watch?v=4PXj7bOD7IY </a:t>
            </a:r>
          </a:p>
          <a:p>
            <a:endParaRPr lang="lt-LT" altLang="en-US"/>
          </a:p>
          <a:p>
            <a:r>
              <a:rPr lang="lt-LT" altLang="en-US"/>
              <a:t>Mokiniai peržiūrėję vaizdo siužetą įvardija potvynių priežastis ir padaromus nuostolius.</a:t>
            </a:r>
          </a:p>
          <a:p>
            <a:endParaRPr lang="lt-LT" altLang="en-US"/>
          </a:p>
          <a:p>
            <a:r>
              <a:rPr lang="lt-LT" altLang="en-US"/>
              <a:t>Kaip galima išgyventi per potvynį? Kokios yra prevencinės priemonės?</a:t>
            </a:r>
          </a:p>
          <a:p>
            <a:r>
              <a:rPr lang="lt-LT" altLang="en-US"/>
              <a:t>Siūlomas vaizdo siužetas</a:t>
            </a:r>
          </a:p>
          <a:p>
            <a:r>
              <a:rPr lang="lt-LT" altLang="en-US"/>
              <a:t>https://www.youtube.com/watch?v=rV1iqRD9EKY</a:t>
            </a:r>
          </a:p>
          <a:p>
            <a:endParaRPr lang="lt-LT" altLang="en-US"/>
          </a:p>
          <a:p>
            <a:r>
              <a:rPr lang="lt-LT" altLang="en-US"/>
              <a:t>Gyventojams, kurie nusprendė nesikelti iš savo gyvenamosios vietos per potvynį, patariame:</a:t>
            </a:r>
          </a:p>
          <a:p>
            <a:r>
              <a:rPr lang="lt-LT" altLang="en-US"/>
              <a:t>- Palaikykite ryšį su kaimynais ir būkite pasiruošę vieni kitiems padėti.</a:t>
            </a:r>
          </a:p>
          <a:p>
            <a:r>
              <a:rPr lang="lt-LT" altLang="en-US"/>
              <a:t>- Jei apie namus jau kyla vanduo, lipkite į viršutinius aukštus, jeigu namas vienaukštis – įsitaisykite pastogėje esančiose patalpose.</a:t>
            </a:r>
          </a:p>
          <a:p>
            <a:r>
              <a:rPr lang="lt-LT" altLang="en-US">
                <a:sym typeface="+mn-ea"/>
              </a:rPr>
              <a:t>- Brisdami užlietomis vietovėmis, kad neįsmuktumėte į vandens išplautą  duobę, kelią tikrinkite  kartimi.</a:t>
            </a:r>
            <a:endParaRPr lang="lt-LT" altLang="en-US"/>
          </a:p>
          <a:p>
            <a:r>
              <a:rPr lang="lt-LT" altLang="en-US">
                <a:sym typeface="+mn-ea"/>
              </a:rPr>
              <a:t>- ei tektų eiti keliese per užtvindytą vietovę, patartina susirišti virve.</a:t>
            </a:r>
            <a:endParaRPr lang="lt-LT" altLang="en-US"/>
          </a:p>
          <a:p>
            <a:endParaRPr lang="lt-LT" altLang="en-US"/>
          </a:p>
          <a:p>
            <a:r>
              <a:rPr lang="lt-LT" altLang="en-US"/>
              <a:t>Mokėkite pagalbos  ženklus:</a:t>
            </a:r>
          </a:p>
          <a:p>
            <a:r>
              <a:rPr lang="lt-LT" altLang="en-US"/>
              <a:t>Iškeltas audeklo gabalas (naktį – žibinto šviesa)  – reikalinga pagalba.</a:t>
            </a:r>
          </a:p>
          <a:p>
            <a:r>
              <a:rPr lang="lt-LT" altLang="en-US"/>
              <a:t>Mosavimas audeklo gabalu (naktį – mirksinti žibinto šviesa) – reikalinga skubi pagalba.</a:t>
            </a:r>
          </a:p>
          <a:p>
            <a:endParaRPr lang="lt-LT" altLang="en-US"/>
          </a:p>
          <a:p>
            <a:endParaRPr lang="lt-LT" altLang="en-US"/>
          </a:p>
          <a:p>
            <a:endParaRPr lang="lt-LT"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Mokiniams siūloma susipažinti su potvyniai Italijoje. </a:t>
            </a:r>
          </a:p>
          <a:p>
            <a:r>
              <a:rPr lang="lt-LT" altLang="en-US"/>
              <a:t>Prašoma įvardinti:</a:t>
            </a:r>
          </a:p>
          <a:p>
            <a:r>
              <a:rPr lang="lt-LT" altLang="en-US"/>
              <a:t>- Kokios yra šių potvynių priežastys? </a:t>
            </a:r>
          </a:p>
          <a:p>
            <a:r>
              <a:rPr lang="lt-LT" altLang="en-US"/>
              <a:t>- Kokios žmonių grupės nukentėjo daugiausia?</a:t>
            </a:r>
          </a:p>
          <a:p>
            <a:endParaRPr lang="lt-LT" altLang="en-US"/>
          </a:p>
          <a:p>
            <a:r>
              <a:rPr lang="lt-LT" altLang="en-US"/>
              <a:t>Mokiniai ieško informacijos internete apie pastaruosius potvynius ir klasėje pristato informacija apie juos. Atkreipiamas dėmesys, kur vyko potvyniai, kokios yra potvynių priežastys, kokie nuostoliai ir kaip galima nuostolius sumažinti.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874385" cy="3920490"/>
          </a:xfrm>
        </p:spPr>
        <p:txBody>
          <a:bodyPr/>
          <a:lstStyle/>
          <a:p>
            <a:r>
              <a:rPr lang="lt-LT" altLang="en-US"/>
              <a:t>Mokiniai susipažįsta su skaidrės informacija ir įvardija Europos teritorijas, kurios labiausiai kenčia nuo karščio bangų. </a:t>
            </a:r>
          </a:p>
          <a:p>
            <a:endParaRPr lang="lt-LT" altLang="en-US"/>
          </a:p>
          <a:p>
            <a:r>
              <a:rPr lang="lt-LT" altLang="en-US"/>
              <a:t>Mokiniai suranda informaciją apie karščio bangas skirtingose valstybėse ir kaip jos nustatomos.</a:t>
            </a:r>
          </a:p>
          <a:p>
            <a:endParaRPr lang="lt-LT" altLang="en-US"/>
          </a:p>
          <a:p>
            <a:r>
              <a:rPr lang="lt-LT" altLang="en-US"/>
              <a:t>Įvairiose šalyse būna nustatyti savi kriterijai.</a:t>
            </a:r>
          </a:p>
          <a:p>
            <a:r>
              <a:rPr lang="lt-LT" altLang="en-US"/>
              <a:t>Nyderlanduose, Belgijoje ir Liuksemburge karščio banga laikomas mažiausiai 5 d. iš eilės trunkantis laikotarpis, kai maksimali oro temperatūra viršija 25 °C ir per šį laikotarpį bent 3 d. maksimali oro temperatūra viršija 30 °C.</a:t>
            </a:r>
          </a:p>
          <a:p>
            <a:r>
              <a:rPr lang="lt-LT" altLang="en-US"/>
              <a:t>Danijoje – mažiausiai 3 d. iš eilės maksimali oro temperatūra būna aukštesnė nei 28 °C. Švedijoje – bent 5 d. iš eilės maksimali oro temperatūra viršija 25 °C.</a:t>
            </a:r>
          </a:p>
          <a:p>
            <a:r>
              <a:rPr lang="lt-LT" altLang="en-US"/>
              <a:t> Graikijoje – daugiau nei 3 d. iš eilės maksimali oro temperatūra yra 39 °C, o minimali 26 °C. </a:t>
            </a:r>
          </a:p>
          <a:p>
            <a:r>
              <a:rPr lang="lt-LT" altLang="en-US"/>
              <a:t>JAV karščio bangos apibrėžimai skirtinguose regionuose skiriasi, tačiau paprastai tai būna mažiausiai 2 d. karštų orų laikotarpis; pvz., šalies šiaurės rytuose – kai mažiausiai 3 d. iš eilės oro temperatūra pasiekia arba viršija 32,2 °C, Kalifornijoje – 37,8 °C dideliame plote.</a:t>
            </a:r>
          </a:p>
          <a:p>
            <a:r>
              <a:rPr lang="lt-LT" altLang="en-US"/>
              <a:t>Pietų Australijoje karščio banga laikomas 5 d. iš eilės trunkantis laikotarpis, kai oro temperatūra pasiekia 35 °C arba 3 d. iš eilės trunkantis laikotarpis, kai oro temperatūra pakyla iki 40 °C.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867400" cy="4320540"/>
          </a:xfrm>
        </p:spPr>
        <p:txBody>
          <a:bodyPr/>
          <a:lstStyle/>
          <a:p>
            <a:r>
              <a:rPr lang="lt-LT" altLang="en-US"/>
              <a:t>Mokiniai susipažįsta su karščio bangų situacija Pietų Europoje ir jiems pasiūloma sudaryti saugojimosi priemonių sąrašą nuo karščio.</a:t>
            </a:r>
          </a:p>
          <a:p>
            <a:endParaRPr lang="lt-LT" altLang="en-US"/>
          </a:p>
          <a:p>
            <a:r>
              <a:rPr lang="lt-LT" altLang="en-US"/>
              <a:t>Pasiūlymai gali būti:</a:t>
            </a:r>
          </a:p>
          <a:p>
            <a:r>
              <a:rPr lang="lt-LT" altLang="en-US"/>
              <a:t>Naudokite nešiojamus ventiliatorius ir lubinius ventiliatorius.</a:t>
            </a:r>
          </a:p>
          <a:p>
            <a:r>
              <a:rPr lang="lt-LT" altLang="en-US"/>
              <a:t>Drėgni rankšluosčiai ir skaros gali turėti vėsinantį poveikį, kai nešiojami ant pečių ar galvos.</a:t>
            </a:r>
          </a:p>
          <a:p>
            <a:r>
              <a:rPr lang="lt-LT" altLang="en-US"/>
              <a:t>Leisti laiką žemesniuose aukštuose (rūsyje).</a:t>
            </a:r>
          </a:p>
          <a:p>
            <a:r>
              <a:rPr lang="lt-LT" altLang="en-US"/>
              <a:t>Išjungti veikiančius kompiuterius ar prietaisus. Valgykite šviežius produktus, kurių ruošimui nereikia naudoti orkaitės ar viryklės.</a:t>
            </a:r>
          </a:p>
          <a:p>
            <a:r>
              <a:rPr lang="lt-LT" altLang="en-US"/>
              <a:t>Turėsite suvartoti daugiau vandens, nei įprastai.</a:t>
            </a:r>
          </a:p>
          <a:p>
            <a:r>
              <a:rPr lang="lt-LT" altLang="en-US"/>
              <a:t>Pabandykite apsilankyti viešuose pastatuose, kuriuose yra oro kondicionieriai.</a:t>
            </a:r>
          </a:p>
          <a:p>
            <a:endParaRPr lang="lt-LT" altLang="en-US"/>
          </a:p>
          <a:p>
            <a:r>
              <a:rPr lang="lt-LT" altLang="en-US"/>
              <a:t>Ką šiluma gali padaryti jūsų kūnui:</a:t>
            </a:r>
          </a:p>
          <a:p>
            <a:r>
              <a:rPr lang="lt-LT" altLang="en-US"/>
              <a:t>prakaitavimas;</a:t>
            </a:r>
          </a:p>
          <a:p>
            <a:r>
              <a:rPr lang="lt-LT" altLang="en-US"/>
              <a:t>šilumos išsekimas ar smūgis;</a:t>
            </a:r>
          </a:p>
          <a:p>
            <a:r>
              <a:rPr lang="lt-LT" altLang="en-US"/>
              <a:t>dehidratacija;</a:t>
            </a:r>
          </a:p>
          <a:p>
            <a:r>
              <a:rPr lang="lt-LT" altLang="en-US"/>
              <a:t>šilumos bėrimas;</a:t>
            </a:r>
          </a:p>
          <a:p>
            <a:r>
              <a:rPr lang="lt-LT" altLang="en-US"/>
              <a:t>nudegimai saulėje;</a:t>
            </a:r>
          </a:p>
          <a:p>
            <a:r>
              <a:rPr lang="lt-LT" altLang="en-US"/>
              <a:t>alpimas;</a:t>
            </a:r>
          </a:p>
          <a:p>
            <a:r>
              <a:rPr lang="lt-LT" altLang="en-US"/>
              <a:t>didesnis širdies ritmas;</a:t>
            </a:r>
          </a:p>
          <a:p>
            <a:r>
              <a:rPr lang="lt-LT" altLang="en-US"/>
              <a:t>mažas kraujo spaudimas.</a:t>
            </a:r>
          </a:p>
          <a:p>
            <a:endParaRPr lang="lt-L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sz="1400"/>
              <a:t>Kadangi tai yra septintokai, tai pamokoje pristatomi pagrindiniai stichiniai gamtos reiškiniai. </a:t>
            </a:r>
          </a:p>
          <a:p>
            <a:endParaRPr lang="lt-LT" altLang="en-US" sz="1400"/>
          </a:p>
          <a:p>
            <a:r>
              <a:rPr lang="lt-LT" altLang="en-US" sz="1400"/>
              <a:t>Jei mokiniai itin motyvuoti ir stiprūs galima temą papildyti papildomais gamtos reiškiniais: </a:t>
            </a:r>
          </a:p>
          <a:p>
            <a:r>
              <a:rPr lang="lt-LT" altLang="en-US" sz="1400"/>
              <a:t>- gaisrai;</a:t>
            </a:r>
          </a:p>
          <a:p>
            <a:r>
              <a:rPr lang="lt-LT" altLang="en-US" sz="1400"/>
              <a:t>- sausros;</a:t>
            </a:r>
          </a:p>
          <a:p>
            <a:r>
              <a:rPr lang="lt-LT" altLang="en-US" sz="1400"/>
              <a:t>- nuošliaužos;</a:t>
            </a:r>
          </a:p>
          <a:p>
            <a:r>
              <a:rPr lang="lt-LT" altLang="en-US" sz="1400"/>
              <a:t>- smegduobės;</a:t>
            </a:r>
          </a:p>
          <a:p>
            <a:r>
              <a:rPr lang="lt-LT" altLang="en-US" sz="1400"/>
              <a:t>- akmenų griutys;</a:t>
            </a:r>
          </a:p>
          <a:p>
            <a:r>
              <a:rPr lang="lt-LT" altLang="en-US" sz="1400"/>
              <a:t>- lavinos;</a:t>
            </a:r>
          </a:p>
          <a:p>
            <a:r>
              <a:rPr lang="lt-LT" altLang="en-US" sz="1400"/>
              <a:t>- snygis;</a:t>
            </a:r>
          </a:p>
          <a:p>
            <a:r>
              <a:rPr lang="lt-LT" altLang="en-US" sz="1400"/>
              <a:t>- plikledis ir kt.</a:t>
            </a:r>
          </a:p>
          <a:p>
            <a:endParaRPr lang="lt-LT" alt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280035" y="4309110"/>
            <a:ext cx="6297930" cy="4761865"/>
          </a:xfrm>
        </p:spPr>
        <p:txBody>
          <a:bodyPr/>
          <a:lstStyle/>
          <a:p>
            <a:r>
              <a:rPr lang="lt-LT" altLang="en-US" sz="1400"/>
              <a:t>Mokiniams itin patinkanti tema. Svarbu žinoti pasireiškimo teritorijas ir kaip galima apsisaugoti nuo žemės drebėjimo.</a:t>
            </a:r>
          </a:p>
          <a:p>
            <a:r>
              <a:rPr lang="lt-LT" altLang="en-US" sz="1400"/>
              <a:t>Būkite atsargūs: iš viršaus gali kristi plytos, stiklai ir kiti daiktai, saugokite galvą. Išbėgę iš pastato, iš karto eikite toliau nuo jo į atvirą vietą – plačias gatves, aikštes, sporto aikšteles, dykvietes.</a:t>
            </a:r>
          </a:p>
          <a:p>
            <a:endParaRPr lang="lt-LT" altLang="en-US" sz="1400"/>
          </a:p>
          <a:p>
            <a:r>
              <a:rPr lang="lt-LT" altLang="en-US" sz="1400"/>
              <a:t>Jei žemės drebėjimas jus užklupo patalpose:</a:t>
            </a:r>
          </a:p>
          <a:p>
            <a:r>
              <a:rPr lang="lt-LT" altLang="en-US" sz="1400"/>
              <a:t>Pajutę pirmuosius žemės drebėjimo požymius, veikite greitai ir ryžtingai:</a:t>
            </a:r>
          </a:p>
          <a:p>
            <a:r>
              <a:rPr lang="lt-LT" altLang="en-US" sz="1400"/>
              <a:t>- Išjunkite dujas, vandenį, elektrą (pagal galimybes),</a:t>
            </a:r>
          </a:p>
          <a:p>
            <a:r>
              <a:rPr lang="lt-LT" altLang="en-US" sz="1400"/>
              <a:t>- Kaip galima greičiau išbėkite iš namo,</a:t>
            </a:r>
          </a:p>
          <a:p>
            <a:r>
              <a:rPr lang="lt-LT" altLang="en-US" sz="1400"/>
              <a:t>- jei likote patalpose, reikia atidaryti duris į laiptinę ir atsistoti tarpduryje,  </a:t>
            </a:r>
          </a:p>
          <a:p>
            <a:r>
              <a:rPr lang="lt-LT" altLang="en-US" sz="1400"/>
              <a:t> – </a:t>
            </a:r>
            <a:r>
              <a:rPr lang="lt-LT" altLang="en-US" sz="1400">
                <a:sym typeface="+mn-ea"/>
              </a:rPr>
              <a:t>kambaryje </a:t>
            </a:r>
            <a:r>
              <a:rPr lang="lt-LT" altLang="en-US" sz="1400"/>
              <a:t>slėpkitės po stalu.. Visuose pastatuose būkite toliau nuo langų, arčiau vidinių pagrindinių pastato sienų.</a:t>
            </a:r>
          </a:p>
          <a:p>
            <a:r>
              <a:rPr lang="lt-LT" altLang="en-US" sz="1400"/>
              <a:t>- Venkite stiklinių pertvarų!</a:t>
            </a:r>
          </a:p>
          <a:p>
            <a:r>
              <a:rPr lang="lt-LT" altLang="en-US" sz="1400"/>
              <a:t>- Venkite stovėti kambario viduryje.</a:t>
            </a:r>
          </a:p>
          <a:p>
            <a:r>
              <a:rPr lang="lt-LT" altLang="en-US" sz="1400"/>
              <a:t>- Nebėkite į balkoną, jeigu iš jo negalėsite nušokti ant žemės.</a:t>
            </a:r>
          </a:p>
          <a:p>
            <a:r>
              <a:rPr lang="lt-LT" altLang="en-US" sz="1400"/>
              <a:t>- Nesinaudokite liftu.</a:t>
            </a:r>
          </a:p>
          <a:p>
            <a:endParaRPr lang="lt-LT" altLang="en-US" sz="1400"/>
          </a:p>
          <a:p>
            <a:r>
              <a:rPr lang="lt-LT" altLang="en-US" sz="1400"/>
              <a:t>* Stenkitės be ypatingo reikalo neskambinti mobiliojo ar fiksuoto ryšio telefonais, nes ryšio linijos bus perkrautos ir užblokuotos.</a:t>
            </a:r>
          </a:p>
          <a:p>
            <a:r>
              <a:rPr lang="lt-LT" altLang="en-US" sz="1400"/>
              <a:t>*Įsijunkite I valstybinę radijo programą. Klausykitės informacinių pranešimų ir nurodymų, kaip elgtis.</a:t>
            </a:r>
          </a:p>
          <a:p>
            <a:endParaRPr lang="lt-LT" altLang="en-US"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sz="1400"/>
              <a:t>Mokiniams paveikūs yra konkretūs pavyzdžiai. </a:t>
            </a:r>
          </a:p>
          <a:p>
            <a:endParaRPr lang="lt-LT" altLang="en-US" sz="1400"/>
          </a:p>
          <a:p>
            <a:r>
              <a:rPr lang="lt-LT" altLang="en-US" sz="1400"/>
              <a:t>Paruoškite patys arba mokiniams duokite užduotį surasti informaciją apie paskutiniu metu vykusius žemės drebėjimus (kur jie vyko, koks stiprumas, kokiame gylyje buvo skūgiai, kokie yra nuostoliai, kiek žuvusiųjų, kokia teikiama pagalba nukentėjusiesiems.</a:t>
            </a:r>
          </a:p>
          <a:p>
            <a:endParaRPr lang="lt-LT" altLang="en-US" sz="1400"/>
          </a:p>
          <a:p>
            <a:r>
              <a:rPr lang="lt-LT" altLang="en-US" sz="1400"/>
              <a:t>Galima su mokiniai analizuoti interaktyvius žemės drebėjimų žemėlapius.</a:t>
            </a:r>
          </a:p>
          <a:p>
            <a:r>
              <a:rPr lang="lt-LT" altLang="en-US" sz="1400"/>
              <a:t>https://seismo.berkeley.edu/seismo.real.time.map.html </a:t>
            </a:r>
          </a:p>
          <a:p>
            <a:r>
              <a:rPr lang="lt-LT" altLang="en-US" sz="1400"/>
              <a:t>http://ds.iris.edu/seismon/index.phtml </a:t>
            </a:r>
          </a:p>
          <a:p>
            <a:r>
              <a:rPr lang="lt-LT" altLang="en-US" sz="1400"/>
              <a:t>https://earth3dmap.com/earthquake-live-map/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Be rašytinės informacijos siūlome su mokiniais pažiūrėti animuotą cunamio vaizdą.</a:t>
            </a:r>
          </a:p>
          <a:p>
            <a:r>
              <a:rPr lang="lt-LT" altLang="en-US"/>
              <a:t>https://www.youtube.com/watch?v=KB-TO5kq5Aw&amp;t=2s</a:t>
            </a:r>
          </a:p>
          <a:p>
            <a:endParaRPr lang="lt-LT" altLang="en-US"/>
          </a:p>
          <a:p>
            <a:r>
              <a:rPr lang="lt-LT" altLang="en-US">
                <a:sym typeface="+mn-ea"/>
              </a:rPr>
              <a:t>Taip pat galima su mokiniai analizuoti interaktyvų žemėlapį.</a:t>
            </a:r>
            <a:endParaRPr lang="en-US"/>
          </a:p>
          <a:p>
            <a:r>
              <a:rPr lang="en-US">
                <a:sym typeface="+mn-ea"/>
              </a:rPr>
              <a:t>https://www.tsunami.gov/</a:t>
            </a:r>
            <a:endParaRPr lang="lt-L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a:p>
            <a:r>
              <a:rPr lang="lt-LT" altLang="en-US"/>
              <a:t>Yra daug vaizdo siužetų apie 2011 metų cunamų Japonijoje. Vaizdai padeda geriau suvokti cunamio jėgą.</a:t>
            </a:r>
          </a:p>
          <a:p>
            <a:r>
              <a:rPr lang="en-US"/>
              <a:t>https://www.youtube.com/watch?v=4XvFFfgXwnw</a:t>
            </a:r>
            <a:endParaRPr lang="lt-LT" altLang="en-US"/>
          </a:p>
          <a:p>
            <a:r>
              <a:rPr lang="en-US"/>
              <a:t>https://www.youtube.com/watch?v=oWzdgBNfhQU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Video siužetas apie ugnikalnius ir jų susiformavimą</a:t>
            </a:r>
          </a:p>
          <a:p>
            <a:r>
              <a:rPr lang="lt-LT" altLang="en-US"/>
              <a:t>https://www.youtube.com/watch?v=R_pDKyg5YKY</a:t>
            </a:r>
          </a:p>
          <a:p>
            <a:endParaRPr lang="lt-LT" altLang="en-US"/>
          </a:p>
          <a:p>
            <a:r>
              <a:rPr lang="lt-LT" altLang="en-US"/>
              <a:t>Kur įvyko paskutiniai ugnikalnių išsiveržimai, galima analizuoti svetainėje </a:t>
            </a:r>
          </a:p>
          <a:p>
            <a:r>
              <a:rPr lang="lt-LT" altLang="en-US"/>
              <a:t>https://earthquakes.volcanodiscovery.com/ </a:t>
            </a:r>
          </a:p>
          <a:p>
            <a:endParaRPr lang="lt-LT" altLang="en-US"/>
          </a:p>
          <a:p>
            <a:endParaRPr lang="lt-L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Išsiveržusių ugnikalnių pavyzdžių yra daug.</a:t>
            </a:r>
          </a:p>
          <a:p>
            <a:endParaRPr lang="lt-LT" altLang="en-US"/>
          </a:p>
          <a:p>
            <a:r>
              <a:rPr lang="lt-LT" altLang="en-US"/>
              <a:t>Detaliai ugnikalnio išsiveržimą Islandijoje pateikia laida “Mokslo sriuba”. Naudojantis jos siužeta, galima analizuoti ugnikalnio išsiveržimą Islandijoje ir jos produktų susidarymą.</a:t>
            </a:r>
          </a:p>
          <a:p>
            <a:endParaRPr lang="lt-LT" altLang="en-US"/>
          </a:p>
          <a:p>
            <a:r>
              <a:rPr lang="lt-LT" altLang="en-US"/>
              <a:t>Dar vieną pavyzdį mokiniams galima pateikti apie 2023 m išsiveržusį ugnikalnį Naujojoje Zelandijoje.</a:t>
            </a:r>
          </a:p>
          <a:p>
            <a:r>
              <a:rPr lang="lt-LT" altLang="en-US"/>
              <a:t>https://www.delfi.lt/video/mokslas-ir-gamta/po-38-metus-trukusio-miego-issiverze-didziausias-pasaulyje-ugnikalnis.d?id=91887195 </a:t>
            </a:r>
          </a:p>
          <a:p>
            <a:endParaRPr lang="lt-LT" altLang="en-US"/>
          </a:p>
          <a:p>
            <a:endParaRPr lang="lt-L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922645" cy="3600450"/>
          </a:xfrm>
        </p:spPr>
        <p:txBody>
          <a:bodyPr/>
          <a:lstStyle/>
          <a:p>
            <a:r>
              <a:rPr lang="lt-LT" altLang="en-US"/>
              <a:t>Video siužetas “Kaip susiformuoja uraganai?”</a:t>
            </a:r>
          </a:p>
          <a:p>
            <a:r>
              <a:rPr lang="lt-LT" altLang="en-US"/>
              <a:t>https://www.youtube.com/watch?v=wPDoIrGUrEc&amp;t=1s</a:t>
            </a:r>
          </a:p>
          <a:p>
            <a:endParaRPr lang="lt-LT" altLang="en-US"/>
          </a:p>
          <a:p>
            <a:r>
              <a:rPr lang="lt-LT" altLang="en-US"/>
              <a:t>Su mokiniais galima aptarti, o kada uraganai pasiekia Lietuvą, kuriuo metu jie būna dažniausi, kokių nuostolių padaro.  </a:t>
            </a:r>
          </a:p>
          <a:p>
            <a:endParaRPr lang="lt-LT" altLang="en-US"/>
          </a:p>
          <a:p>
            <a:r>
              <a:rPr lang="lt-LT" altLang="en-US"/>
              <a:t>Kaip pasiruošti gavus pranešimą apie uraganą?</a:t>
            </a:r>
          </a:p>
          <a:p>
            <a:r>
              <a:rPr lang="lt-LT" altLang="en-US"/>
              <a:t>Pučiant  stipriam vėjui lūžta dideli medžiai, krinta jų šakos, griūna silpnos konstrukcijos statiniai, virsta nepritvirtinti įrenginiai. Be to, gali sutrikti ryšiai ir elektros energijos tiekimas. Priešgaisrinės apsaugos ir gelbėjimo departamentas įspėja ir rekomenduoja  kaip elgtis kilus stipriam vėjui.</a:t>
            </a:r>
          </a:p>
          <a:p>
            <a:r>
              <a:rPr lang="lt-LT" altLang="en-US"/>
              <a:t>- Sandariai uždarykite pastatų langus, duris, stoglangius ir kitas angas;</a:t>
            </a:r>
          </a:p>
          <a:p>
            <a:r>
              <a:rPr lang="lt-LT" altLang="en-US"/>
              <a:t>- Išneškite iš balkonų daiktus, kuriuos gali pakelti vėjas arba juos gerai pritvirtinkite. </a:t>
            </a:r>
          </a:p>
          <a:p>
            <a:r>
              <a:rPr lang="lt-LT" altLang="en-US"/>
              <a:t>- Nestovėkite po aukštais medžiais, prie elektros linijų, nestatykite automobilių po medžiais;</a:t>
            </a:r>
          </a:p>
          <a:p>
            <a:r>
              <a:rPr lang="lt-LT" altLang="en-US"/>
              <a:t>- Jei gyvenate sodyboje, uždarykite tvartų, namų duris, langus, langines;</a:t>
            </a:r>
          </a:p>
          <a:p>
            <a:r>
              <a:rPr lang="lt-LT" altLang="en-US"/>
              <a:t>- Namuose turėkite žibintuvėlį, atsarginių elementų, radijo imtuvą, žvakių;</a:t>
            </a:r>
          </a:p>
          <a:p>
            <a:r>
              <a:rPr lang="lt-LT" altLang="en-US"/>
              <a:t>- Nepalikite gyvenamosios vietos be ypatingos priežasties. Jeigu jūs vis dėl to privalote išvykti, išjunkite elektrą, užsukite dujų, vandens sklendes, uždarykite langus, langines, užrakinkite duris;</a:t>
            </a:r>
          </a:p>
          <a:p>
            <a:endParaRPr lang="lt-LT" altLang="en-US"/>
          </a:p>
          <a:p>
            <a:endParaRPr lang="lt-LT" altLang="en-US"/>
          </a:p>
          <a:p>
            <a:endParaRPr lang="lt-L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7E50885F-7610-4718-BDB6-431E015DAFD2}"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7E50885F-7610-4718-BDB6-431E015DAFD2}"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7E50885F-7610-4718-BDB6-431E015DAFD2}"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7E50885F-7610-4718-BDB6-431E015DAFD2}"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0885F-7610-4718-BDB6-431E015DAFD2}"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7E50885F-7610-4718-BDB6-431E015DAFD2}" type="datetimeFigureOut">
              <a:rPr lang="lt-LT" smtClean="0"/>
              <a:t>2023-09-01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7E50885F-7610-4718-BDB6-431E015DAFD2}" type="datetimeFigureOut">
              <a:rPr lang="lt-LT" smtClean="0"/>
              <a:t>2023-09-01</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7E50885F-7610-4718-BDB6-431E015DAFD2}" type="datetimeFigureOut">
              <a:rPr lang="lt-LT" smtClean="0"/>
              <a:t>2023-09-01</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0885F-7610-4718-BDB6-431E015DAFD2}" type="datetimeFigureOut">
              <a:rPr lang="lt-LT" smtClean="0"/>
              <a:t>2023-09-01</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0885F-7610-4718-BDB6-431E015DAFD2}" type="datetimeFigureOut">
              <a:rPr lang="lt-LT" smtClean="0"/>
              <a:t>2023-09-01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0885F-7610-4718-BDB6-431E015DAFD2}" type="datetimeFigureOut">
              <a:rPr lang="lt-LT" smtClean="0"/>
              <a:t>2023-09-01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162EE7D-F6C9-4CDD-8416-4AA94FCEA135}" type="slidenum">
              <a:rPr lang="lt-LT" smtClean="0"/>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0885F-7610-4718-BDB6-431E015DAFD2}" type="datetimeFigureOut">
              <a:rPr lang="lt-LT" smtClean="0"/>
              <a:t>2023-09-01</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2EE7D-F6C9-4CDD-8416-4AA94FCEA135}" type="slidenum">
              <a:rPr lang="lt-LT" smtClean="0"/>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5785" y="792480"/>
            <a:ext cx="10102215" cy="5364480"/>
          </a:xfrm>
        </p:spPr>
        <p:txBody>
          <a:bodyPr>
            <a:noAutofit/>
          </a:bodyPr>
          <a:lstStyle/>
          <a:p>
            <a:r>
              <a:rPr lang="lt-LT" sz="4000" b="1" dirty="0">
                <a:solidFill>
                  <a:srgbClr val="222222"/>
                </a:solidFill>
                <a:effectLst/>
                <a:latin typeface="+mn-lt"/>
                <a:cs typeface="Times New Roman" panose="02020603050405020304" pitchFamily="18" charset="0"/>
              </a:rPr>
              <a:t>7 klasė </a:t>
            </a:r>
            <a:br>
              <a:rPr lang="lt-LT" sz="4000" b="1" dirty="0">
                <a:solidFill>
                  <a:srgbClr val="222222"/>
                </a:solidFill>
                <a:effectLst/>
                <a:latin typeface="+mn-lt"/>
                <a:cs typeface="Times New Roman" panose="02020603050405020304" pitchFamily="18" charset="0"/>
              </a:rPr>
            </a:br>
            <a:br>
              <a:rPr lang="lt-LT" sz="4000" b="1" dirty="0">
                <a:solidFill>
                  <a:srgbClr val="222222"/>
                </a:solidFill>
                <a:effectLst/>
                <a:latin typeface="+mn-lt"/>
                <a:cs typeface="Times New Roman" panose="02020603050405020304" pitchFamily="18" charset="0"/>
              </a:rPr>
            </a:br>
            <a:r>
              <a:rPr lang="lt-LT" sz="4000" b="1" dirty="0">
                <a:solidFill>
                  <a:srgbClr val="222222"/>
                </a:solidFill>
                <a:effectLst/>
                <a:latin typeface="+mn-lt"/>
                <a:cs typeface="Times New Roman" panose="02020603050405020304" pitchFamily="18" charset="0"/>
              </a:rPr>
              <a:t>Stichinių gamtos reiškinių pavyzdžiai, jų geografinio pasireiškimo teritorijos ir keliamos grėsmės. Priemonės, kaip prognozuojami pavojingi gamtos reiškiniai, kaip apsisaugoti arba švelninti galimą poveikį </a:t>
            </a:r>
            <a:br>
              <a:rPr lang="lt-LT" sz="4000" b="1" dirty="0">
                <a:solidFill>
                  <a:srgbClr val="222222"/>
                </a:solidFill>
                <a:effectLst/>
                <a:latin typeface="+mn-lt"/>
                <a:cs typeface="Times New Roman" panose="02020603050405020304" pitchFamily="18" charset="0"/>
              </a:rPr>
            </a:br>
            <a:endParaRPr lang="lt-LT" sz="4000" b="1"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93675"/>
            <a:ext cx="12152630" cy="743585"/>
          </a:xfrm>
        </p:spPr>
        <p:txBody>
          <a:bodyPr>
            <a:normAutofit/>
          </a:bodyPr>
          <a:lstStyle/>
          <a:p>
            <a:r>
              <a:rPr lang="lt-LT" sz="3600" b="1" dirty="0"/>
              <a:t>Pavyzdys: Atogrąžų audra Madagaskare 2023 m sausio mėn.</a:t>
            </a:r>
          </a:p>
        </p:txBody>
      </p:sp>
      <p:sp>
        <p:nvSpPr>
          <p:cNvPr id="3" name="Content Placeholder 2"/>
          <p:cNvSpPr>
            <a:spLocks noGrp="1"/>
          </p:cNvSpPr>
          <p:nvPr>
            <p:ph idx="1"/>
          </p:nvPr>
        </p:nvSpPr>
        <p:spPr>
          <a:xfrm>
            <a:off x="346710" y="1253330"/>
            <a:ext cx="6574155" cy="5531704"/>
          </a:xfrm>
          <a:solidFill>
            <a:schemeClr val="accent1">
              <a:lumMod val="20000"/>
              <a:lumOff val="80000"/>
            </a:schemeClr>
          </a:solidFill>
        </p:spPr>
        <p:txBody>
          <a:bodyPr>
            <a:normAutofit/>
          </a:bodyPr>
          <a:lstStyle/>
          <a:p>
            <a:pPr marL="0" indent="0" algn="just" fontAlgn="base">
              <a:buNone/>
            </a:pPr>
            <a:r>
              <a:rPr lang="lt-LT" sz="2200" b="0" i="0" dirty="0">
                <a:solidFill>
                  <a:srgbClr val="313131"/>
                </a:solidFill>
                <a:effectLst/>
                <a:latin typeface="Arial" panose="020B0604020202020204" pitchFamily="34" charset="0"/>
                <a:cs typeface="Arial" panose="020B0604020202020204" pitchFamily="34" charset="0"/>
              </a:rPr>
              <a:t>Madagaskarą „Cheneso“ audra pasiekė sausio 19-ąją, jos nešamo vėjo greitis siekė iki 110 km per valandą, atnešdamas smarkias liūtis, kurios sukėlė didelius potvynius.</a:t>
            </a:r>
          </a:p>
          <a:p>
            <a:pPr algn="l" fontAlgn="base"/>
            <a:r>
              <a:rPr lang="lt-LT" sz="2200" b="0" i="0" dirty="0">
                <a:solidFill>
                  <a:srgbClr val="313131"/>
                </a:solidFill>
                <a:effectLst/>
                <a:latin typeface="Arial" panose="020B0604020202020204" pitchFamily="34" charset="0"/>
                <a:cs typeface="Arial" panose="020B0604020202020204" pitchFamily="34" charset="0"/>
              </a:rPr>
              <a:t>Remiantis naujausia Madagaskaro rizikos valdymo biuro informacija, skaičiuojama kad žuvo 25 žmonės, o dar 21 dingo be žinios.</a:t>
            </a:r>
          </a:p>
          <a:p>
            <a:pPr algn="l" fontAlgn="base"/>
            <a:r>
              <a:rPr lang="lt-LT" sz="2200" b="0" i="0" dirty="0">
                <a:solidFill>
                  <a:srgbClr val="313131"/>
                </a:solidFill>
                <a:effectLst/>
                <a:latin typeface="Arial" panose="020B0604020202020204" pitchFamily="34" charset="0"/>
                <a:cs typeface="Arial" panose="020B0604020202020204" pitchFamily="34" charset="0"/>
              </a:rPr>
              <a:t>Nukentėjo mažiausiai 83 181 žmogus, beveik 38 000 gyventojų buvo priversti palikti savo namus.</a:t>
            </a:r>
          </a:p>
          <a:p>
            <a:pPr algn="l" fontAlgn="base"/>
            <a:r>
              <a:rPr lang="lt-LT" sz="2200" b="0" i="0" dirty="0">
                <a:solidFill>
                  <a:srgbClr val="313131"/>
                </a:solidFill>
                <a:effectLst/>
                <a:latin typeface="Arial" panose="020B0604020202020204" pitchFamily="34" charset="0"/>
                <a:cs typeface="Arial" panose="020B0604020202020204" pitchFamily="34" charset="0"/>
              </a:rPr>
              <a:t>Tai pirmoji atogrąžų audra per šį ciklonų sezoną pietų Afrikoje, kuris paprastai trunka nuo lapkričio iki balandžio, užklupusi didžiąją Indijos vandenyno salą, dažnai nukenčiančią nuo ciklonų.</a:t>
            </a:r>
          </a:p>
          <a:p>
            <a:pPr algn="l" fontAlgn="base"/>
            <a:r>
              <a:rPr lang="lt-LT" sz="2200" b="0" i="0" dirty="0">
                <a:solidFill>
                  <a:srgbClr val="313131"/>
                </a:solidFill>
                <a:effectLst/>
                <a:latin typeface="Arial" panose="020B0604020202020204" pitchFamily="34" charset="0"/>
                <a:cs typeface="Arial" panose="020B0604020202020204" pitchFamily="34" charset="0"/>
              </a:rPr>
              <a:t>Mokslininkai teigia, kad dėl klimato kaitos audros yra drėgnesnės, dažnesnės ir intensyvesnės.</a:t>
            </a:r>
          </a:p>
          <a:p>
            <a:pPr marL="0" indent="0">
              <a:buNone/>
            </a:pPr>
            <a:endParaRPr lang="lt-LT" dirty="0"/>
          </a:p>
        </p:txBody>
      </p:sp>
      <p:pic>
        <p:nvPicPr>
          <p:cNvPr id="5" name="Picture 4"/>
          <p:cNvPicPr>
            <a:picLocks noChangeAspect="1"/>
          </p:cNvPicPr>
          <p:nvPr/>
        </p:nvPicPr>
        <p:blipFill>
          <a:blip r:embed="rId3"/>
          <a:stretch>
            <a:fillRect/>
          </a:stretch>
        </p:blipFill>
        <p:spPr>
          <a:xfrm>
            <a:off x="7502777" y="847685"/>
            <a:ext cx="4504438" cy="3021370"/>
          </a:xfrm>
          <a:prstGeom prst="rect">
            <a:avLst/>
          </a:prstGeom>
        </p:spPr>
      </p:pic>
      <p:pic>
        <p:nvPicPr>
          <p:cNvPr id="7" name="Picture 6"/>
          <p:cNvPicPr>
            <a:picLocks noChangeAspect="1"/>
          </p:cNvPicPr>
          <p:nvPr/>
        </p:nvPicPr>
        <p:blipFill>
          <a:blip r:embed="rId4"/>
          <a:stretch>
            <a:fillRect/>
          </a:stretch>
        </p:blipFill>
        <p:spPr>
          <a:xfrm>
            <a:off x="7702801" y="3943349"/>
            <a:ext cx="4172968" cy="28416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 y="125096"/>
            <a:ext cx="10515600" cy="772160"/>
          </a:xfrm>
        </p:spPr>
        <p:txBody>
          <a:bodyPr/>
          <a:lstStyle/>
          <a:p>
            <a:r>
              <a:rPr lang="lt-LT" b="1" dirty="0"/>
              <a:t>                                Tornadai</a:t>
            </a:r>
          </a:p>
        </p:txBody>
      </p:sp>
      <p:pic>
        <p:nvPicPr>
          <p:cNvPr id="7" name="Content Placeholder 6"/>
          <p:cNvPicPr>
            <a:picLocks noGrp="1" noChangeAspect="1"/>
          </p:cNvPicPr>
          <p:nvPr>
            <p:ph idx="1"/>
          </p:nvPr>
        </p:nvPicPr>
        <p:blipFill>
          <a:blip r:embed="rId3"/>
          <a:stretch>
            <a:fillRect/>
          </a:stretch>
        </p:blipFill>
        <p:spPr>
          <a:xfrm>
            <a:off x="4079608" y="824191"/>
            <a:ext cx="2222561" cy="1520131"/>
          </a:xfrm>
        </p:spPr>
      </p:pic>
      <p:pic>
        <p:nvPicPr>
          <p:cNvPr id="5" name="Picture 4"/>
          <p:cNvPicPr>
            <a:picLocks noChangeAspect="1"/>
          </p:cNvPicPr>
          <p:nvPr/>
        </p:nvPicPr>
        <p:blipFill>
          <a:blip r:embed="rId4"/>
          <a:stretch>
            <a:fillRect/>
          </a:stretch>
        </p:blipFill>
        <p:spPr>
          <a:xfrm>
            <a:off x="6401193" y="1263079"/>
            <a:ext cx="5714607" cy="2392336"/>
          </a:xfrm>
          <a:prstGeom prst="rect">
            <a:avLst/>
          </a:prstGeom>
        </p:spPr>
      </p:pic>
      <p:sp>
        <p:nvSpPr>
          <p:cNvPr id="11" name="TextBox 10"/>
          <p:cNvSpPr txBox="1"/>
          <p:nvPr/>
        </p:nvSpPr>
        <p:spPr>
          <a:xfrm>
            <a:off x="142974" y="2393492"/>
            <a:ext cx="5167203" cy="1754326"/>
          </a:xfrm>
          <a:prstGeom prst="rect">
            <a:avLst/>
          </a:prstGeom>
          <a:noFill/>
        </p:spPr>
        <p:txBody>
          <a:bodyPr wrap="square">
            <a:spAutoFit/>
          </a:bodyPr>
          <a:lstStyle/>
          <a:p>
            <a:r>
              <a:rPr lang="lt-LT" b="1" dirty="0">
                <a:latin typeface="Arial" panose="020B0604020202020204" pitchFamily="34" charset="0"/>
                <a:cs typeface="Arial" panose="020B0604020202020204" pitchFamily="34" charset="0"/>
              </a:rPr>
              <a:t>Tornadai</a:t>
            </a:r>
            <a:r>
              <a:rPr lang="lt-LT" dirty="0">
                <a:latin typeface="Arial" panose="020B0604020202020204" pitchFamily="34" charset="0"/>
                <a:cs typeface="Arial" panose="020B0604020202020204" pitchFamily="34" charset="0"/>
              </a:rPr>
              <a:t> – tai vertikalus sūkurys, stipriai besisukanti oro kolona, kuriame vėjas sukasi keliasdešimt metrų per sekundę ir didesniu greičiu (gali siekti net 130 m/s). Jis dažniausiai formuojasi rytinėje JAV pusėje. Lietuvoje šis reiškinys vadinamas </a:t>
            </a:r>
            <a:r>
              <a:rPr lang="lt-LT" b="1" dirty="0">
                <a:latin typeface="Arial" panose="020B0604020202020204" pitchFamily="34" charset="0"/>
                <a:cs typeface="Arial" panose="020B0604020202020204" pitchFamily="34" charset="0"/>
              </a:rPr>
              <a:t>viesulu.</a:t>
            </a:r>
          </a:p>
        </p:txBody>
      </p:sp>
      <p:sp>
        <p:nvSpPr>
          <p:cNvPr id="13" name="TextBox 12"/>
          <p:cNvSpPr txBox="1"/>
          <p:nvPr/>
        </p:nvSpPr>
        <p:spPr>
          <a:xfrm>
            <a:off x="5453151" y="3655415"/>
            <a:ext cx="6894195" cy="3170099"/>
          </a:xfrm>
          <a:prstGeom prst="rect">
            <a:avLst/>
          </a:prstGeom>
          <a:noFill/>
        </p:spPr>
        <p:txBody>
          <a:bodyPr wrap="square">
            <a:spAutoFit/>
          </a:bodyPr>
          <a:lstStyle/>
          <a:p>
            <a:r>
              <a:rPr lang="lt-LT" sz="2000" dirty="0">
                <a:latin typeface="Arial" panose="020B0604020202020204" pitchFamily="34" charset="0"/>
                <a:cs typeface="Arial" panose="020B0604020202020204" pitchFamily="34" charset="0"/>
              </a:rPr>
              <a:t>Viesulai apibūdinami pagal Fudžitos skalę, svarbiausi kriterijai yra vėjo greitis ir padaryta žala. Skiriamos 6 tornadų kategorijos:</a:t>
            </a:r>
          </a:p>
          <a:p>
            <a:endParaRPr lang="lt-LT" sz="2000" dirty="0">
              <a:latin typeface="Arial" panose="020B0604020202020204" pitchFamily="34" charset="0"/>
              <a:cs typeface="Arial" panose="020B0604020202020204" pitchFamily="34" charset="0"/>
            </a:endParaRPr>
          </a:p>
          <a:p>
            <a:r>
              <a:rPr lang="lt-LT" sz="2000" dirty="0">
                <a:latin typeface="Arial" panose="020B0604020202020204" pitchFamily="34" charset="0"/>
                <a:cs typeface="Arial" panose="020B0604020202020204" pitchFamily="34" charset="0"/>
              </a:rPr>
              <a:t>F0 (lengvas) – vėjo greitis &lt;116 km/h (&lt;33 m/s); </a:t>
            </a:r>
          </a:p>
          <a:p>
            <a:r>
              <a:rPr lang="lt-LT" sz="2000" dirty="0">
                <a:latin typeface="Arial" panose="020B0604020202020204" pitchFamily="34" charset="0"/>
                <a:cs typeface="Arial" panose="020B0604020202020204" pitchFamily="34" charset="0"/>
              </a:rPr>
              <a:t>F1 (vidutinis) – vėjo greitis 117–180 km/h (33–49 m/s); </a:t>
            </a:r>
          </a:p>
          <a:p>
            <a:r>
              <a:rPr lang="lt-LT" sz="2000" dirty="0">
                <a:latin typeface="Arial" panose="020B0604020202020204" pitchFamily="34" charset="0"/>
                <a:cs typeface="Arial" panose="020B0604020202020204" pitchFamily="34" charset="0"/>
              </a:rPr>
              <a:t>F2 (stiprus) – vėjo greitis 181–251 km/h (50–69 m/s); </a:t>
            </a:r>
          </a:p>
          <a:p>
            <a:r>
              <a:rPr lang="lt-LT" sz="2000" dirty="0">
                <a:latin typeface="Arial" panose="020B0604020202020204" pitchFamily="34" charset="0"/>
                <a:cs typeface="Arial" panose="020B0604020202020204" pitchFamily="34" charset="0"/>
              </a:rPr>
              <a:t>F3 (niokojantis) – vėjo greitis 252–330 km/h (70–91 m/s); </a:t>
            </a:r>
          </a:p>
          <a:p>
            <a:r>
              <a:rPr lang="lt-LT" sz="2000" dirty="0">
                <a:latin typeface="Arial" panose="020B0604020202020204" pitchFamily="34" charset="0"/>
                <a:cs typeface="Arial" panose="020B0604020202020204" pitchFamily="34" charset="0"/>
              </a:rPr>
              <a:t>F4 (naikinantis) – vėjo greitis 331–417 km/h (92–115 m/s) ; </a:t>
            </a:r>
          </a:p>
          <a:p>
            <a:r>
              <a:rPr lang="lt-LT" sz="2000" dirty="0">
                <a:latin typeface="Arial" panose="020B0604020202020204" pitchFamily="34" charset="0"/>
                <a:cs typeface="Arial" panose="020B0604020202020204" pitchFamily="34" charset="0"/>
              </a:rPr>
              <a:t>F5 (katastrofiškas) – vėjo greitis &gt;418 km/h (&gt;115 m/s).</a:t>
            </a:r>
          </a:p>
        </p:txBody>
      </p:sp>
      <p:pic>
        <p:nvPicPr>
          <p:cNvPr id="15" name="Picture 14"/>
          <p:cNvPicPr>
            <a:picLocks noChangeAspect="1"/>
          </p:cNvPicPr>
          <p:nvPr/>
        </p:nvPicPr>
        <p:blipFill>
          <a:blip r:embed="rId5"/>
          <a:stretch>
            <a:fillRect/>
          </a:stretch>
        </p:blipFill>
        <p:spPr>
          <a:xfrm>
            <a:off x="0" y="4214315"/>
            <a:ext cx="5167203" cy="2643685"/>
          </a:xfrm>
          <a:prstGeom prst="rect">
            <a:avLst/>
          </a:prstGeom>
        </p:spPr>
      </p:pic>
      <p:pic>
        <p:nvPicPr>
          <p:cNvPr id="17" name="Picture 16"/>
          <p:cNvPicPr>
            <a:picLocks noChangeAspect="1"/>
          </p:cNvPicPr>
          <p:nvPr/>
        </p:nvPicPr>
        <p:blipFill>
          <a:blip r:embed="rId6"/>
          <a:stretch>
            <a:fillRect/>
          </a:stretch>
        </p:blipFill>
        <p:spPr>
          <a:xfrm>
            <a:off x="23686" y="0"/>
            <a:ext cx="3933344" cy="235153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 y="147956"/>
            <a:ext cx="10515600" cy="875030"/>
          </a:xfrm>
        </p:spPr>
        <p:txBody>
          <a:bodyPr>
            <a:normAutofit/>
          </a:bodyPr>
          <a:lstStyle/>
          <a:p>
            <a:r>
              <a:rPr lang="lt-LT" sz="3600" b="1" dirty="0"/>
              <a:t>Pavyzdys: JAV talžė tornadai, 2023 m. balandis</a:t>
            </a:r>
          </a:p>
        </p:txBody>
      </p:sp>
      <p:sp>
        <p:nvSpPr>
          <p:cNvPr id="3" name="Content Placeholder 2"/>
          <p:cNvSpPr>
            <a:spLocks noGrp="1"/>
          </p:cNvSpPr>
          <p:nvPr>
            <p:ph idx="1"/>
          </p:nvPr>
        </p:nvSpPr>
        <p:spPr>
          <a:xfrm>
            <a:off x="118110" y="1022985"/>
            <a:ext cx="5427345" cy="5577840"/>
          </a:xfrm>
          <a:solidFill>
            <a:schemeClr val="accent1">
              <a:lumMod val="20000"/>
              <a:lumOff val="80000"/>
            </a:schemeClr>
          </a:solidFill>
        </p:spPr>
        <p:txBody>
          <a:bodyPr>
            <a:normAutofit/>
          </a:bodyPr>
          <a:lstStyle/>
          <a:p>
            <a:r>
              <a:rPr lang="lt-LT" sz="2200" b="0" i="0" dirty="0">
                <a:solidFill>
                  <a:srgbClr val="000000"/>
                </a:solidFill>
                <a:effectLst/>
                <a:latin typeface="Arial" panose="020B0604020202020204" pitchFamily="34" charset="0"/>
                <a:cs typeface="Arial" panose="020B0604020202020204" pitchFamily="34" charset="0"/>
              </a:rPr>
              <a:t>Arkanzasą talžė daugybė tornadų – kai kurie iš jų buvo itin dideli ir galingi. Jie nusinešė mažiausiai penkių žmonių gyvybes, pranešė valstijos gubernatorė. Išaušus pastebėti dideli nuostoliai: keli namai buvo sugriauti, apversta automobilių, išvartyta elektros stulpų, išrauta medžių.</a:t>
            </a:r>
          </a:p>
          <a:p>
            <a:r>
              <a:rPr lang="lt-LT" sz="2200" b="0" i="0" dirty="0">
                <a:solidFill>
                  <a:srgbClr val="000000"/>
                </a:solidFill>
                <a:effectLst/>
                <a:latin typeface="Arial" panose="020B0604020202020204" pitchFamily="34" charset="0"/>
                <a:cs typeface="Arial" panose="020B0604020202020204" pitchFamily="34" charset="0"/>
              </a:rPr>
              <a:t>Tenesyje tornadas, kuris išvartė medžius, pavertė namus medinių lentų krūvomis ir nuplėšė sienas nuo dar stovinčių pastatų, paliko suniokojimo vaizdus.</a:t>
            </a:r>
            <a:endParaRPr lang="lt-LT" sz="2200" dirty="0">
              <a:solidFill>
                <a:srgbClr val="000000"/>
              </a:solidFill>
              <a:latin typeface="Arial" panose="020B0604020202020204" pitchFamily="34" charset="0"/>
              <a:cs typeface="Arial" panose="020B0604020202020204" pitchFamily="34" charset="0"/>
            </a:endParaRPr>
          </a:p>
          <a:p>
            <a:r>
              <a:rPr lang="lt-LT" sz="2200" b="0" i="0" dirty="0">
                <a:solidFill>
                  <a:srgbClr val="000000"/>
                </a:solidFill>
                <a:effectLst/>
                <a:latin typeface="Arial" panose="020B0604020202020204" pitchFamily="34" charset="0"/>
                <a:cs typeface="Arial" panose="020B0604020202020204" pitchFamily="34" charset="0"/>
              </a:rPr>
              <a:t>Arkanzase, Misisipėje, Alabamoje, Indianoje, Ilinojuje bei Delavere užregistruota 15 žūčių.</a:t>
            </a:r>
            <a:endParaRPr lang="lt-LT" sz="2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621245" y="3274397"/>
            <a:ext cx="6253815" cy="3583603"/>
          </a:xfrm>
          <a:prstGeom prst="rect">
            <a:avLst/>
          </a:prstGeom>
        </p:spPr>
      </p:pic>
      <p:pic>
        <p:nvPicPr>
          <p:cNvPr id="7" name="Picture 6"/>
          <p:cNvPicPr>
            <a:picLocks noChangeAspect="1"/>
          </p:cNvPicPr>
          <p:nvPr/>
        </p:nvPicPr>
        <p:blipFill>
          <a:blip r:embed="rId4"/>
          <a:stretch>
            <a:fillRect/>
          </a:stretch>
        </p:blipFill>
        <p:spPr>
          <a:xfrm>
            <a:off x="9549765" y="586105"/>
            <a:ext cx="2437130" cy="2688590"/>
          </a:xfrm>
          <a:prstGeom prst="rect">
            <a:avLst/>
          </a:prstGeom>
        </p:spPr>
      </p:pic>
      <p:pic>
        <p:nvPicPr>
          <p:cNvPr id="9" name="Picture 8"/>
          <p:cNvPicPr>
            <a:picLocks noChangeAspect="1"/>
          </p:cNvPicPr>
          <p:nvPr/>
        </p:nvPicPr>
        <p:blipFill>
          <a:blip r:embed="rId5"/>
          <a:stretch>
            <a:fillRect/>
          </a:stretch>
        </p:blipFill>
        <p:spPr>
          <a:xfrm>
            <a:off x="5994400" y="1122681"/>
            <a:ext cx="3110456" cy="20516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 y="205106"/>
            <a:ext cx="10515600" cy="817880"/>
          </a:xfrm>
        </p:spPr>
        <p:txBody>
          <a:bodyPr/>
          <a:lstStyle/>
          <a:p>
            <a:r>
              <a:rPr lang="lt-LT" b="1" dirty="0"/>
              <a:t>Potvyniai</a:t>
            </a:r>
          </a:p>
        </p:txBody>
      </p:sp>
      <p:sp>
        <p:nvSpPr>
          <p:cNvPr id="3" name="Content Placeholder 2"/>
          <p:cNvSpPr>
            <a:spLocks noGrp="1"/>
          </p:cNvSpPr>
          <p:nvPr>
            <p:ph idx="1"/>
          </p:nvPr>
        </p:nvSpPr>
        <p:spPr>
          <a:xfrm>
            <a:off x="420782" y="3011762"/>
            <a:ext cx="5780307" cy="1437640"/>
          </a:xfrm>
        </p:spPr>
        <p:txBody>
          <a:bodyPr>
            <a:normAutofit/>
          </a:bodyPr>
          <a:lstStyle/>
          <a:p>
            <a:pPr marL="0" indent="0">
              <a:buNone/>
            </a:pPr>
            <a:r>
              <a:rPr lang="lt-LT" sz="2000" b="1" i="0" dirty="0">
                <a:effectLst/>
                <a:latin typeface="Arial" panose="020B0604020202020204" pitchFamily="34" charset="0"/>
              </a:rPr>
              <a:t>Potvynis, užtvindymas</a:t>
            </a:r>
            <a:r>
              <a:rPr lang="lt-LT" sz="2000" b="0" i="0" dirty="0">
                <a:effectLst/>
                <a:latin typeface="Arial" panose="020B0604020202020204" pitchFamily="34" charset="0"/>
              </a:rPr>
              <a:t> – </a:t>
            </a:r>
            <a:r>
              <a:rPr lang="lt-LT" sz="2000" dirty="0">
                <a:latin typeface="Arial" panose="020B0604020202020204" pitchFamily="34" charset="0"/>
              </a:rPr>
              <a:t>stichinė nelaimė</a:t>
            </a:r>
            <a:r>
              <a:rPr lang="lt-LT" sz="2000" b="0" i="0" dirty="0">
                <a:effectLst/>
                <a:latin typeface="Arial" panose="020B0604020202020204" pitchFamily="34" charset="0"/>
              </a:rPr>
              <a:t>, sukelta staigaus </a:t>
            </a:r>
            <a:r>
              <a:rPr lang="lt-LT" sz="2000" dirty="0">
                <a:latin typeface="Arial" panose="020B0604020202020204" pitchFamily="34" charset="0"/>
              </a:rPr>
              <a:t>vandens</a:t>
            </a:r>
            <a:r>
              <a:rPr lang="lt-LT" sz="2000" b="0" i="0" dirty="0">
                <a:effectLst/>
                <a:latin typeface="Arial" panose="020B0604020202020204" pitchFamily="34" charset="0"/>
              </a:rPr>
              <a:t> pertekliaus. Gali kilti smarkiai ištvinus </a:t>
            </a:r>
            <a:r>
              <a:rPr lang="lt-LT" sz="2000" dirty="0">
                <a:latin typeface="Arial" panose="020B0604020202020204" pitchFamily="34" charset="0"/>
              </a:rPr>
              <a:t>upei</a:t>
            </a:r>
            <a:r>
              <a:rPr lang="lt-LT" sz="2000" b="0" i="0" dirty="0">
                <a:effectLst/>
                <a:latin typeface="Arial" panose="020B0604020202020204" pitchFamily="34" charset="0"/>
              </a:rPr>
              <a:t>, </a:t>
            </a:r>
            <a:r>
              <a:rPr lang="lt-LT" sz="2000" dirty="0">
                <a:latin typeface="Arial" panose="020B0604020202020204" pitchFamily="34" charset="0"/>
              </a:rPr>
              <a:t>ežerui</a:t>
            </a:r>
            <a:r>
              <a:rPr lang="lt-LT" sz="2000" b="0" i="0" dirty="0">
                <a:effectLst/>
                <a:latin typeface="Arial" panose="020B0604020202020204" pitchFamily="34" charset="0"/>
              </a:rPr>
              <a:t>, </a:t>
            </a:r>
            <a:r>
              <a:rPr lang="lt-LT" sz="2000" dirty="0">
                <a:latin typeface="Arial" panose="020B0604020202020204" pitchFamily="34" charset="0"/>
              </a:rPr>
              <a:t>jūrai</a:t>
            </a:r>
            <a:r>
              <a:rPr lang="lt-LT" sz="2000" b="0" i="0" dirty="0">
                <a:effectLst/>
                <a:latin typeface="Arial" panose="020B0604020202020204" pitchFamily="34" charset="0"/>
              </a:rPr>
              <a:t> ar kitam </a:t>
            </a:r>
            <a:r>
              <a:rPr lang="lt-LT" sz="2000" dirty="0">
                <a:latin typeface="Arial" panose="020B0604020202020204" pitchFamily="34" charset="0"/>
              </a:rPr>
              <a:t>vandens telkiniui</a:t>
            </a:r>
            <a:r>
              <a:rPr lang="lt-LT" sz="2000" b="0" i="0" dirty="0">
                <a:effectLst/>
                <a:latin typeface="Arial" panose="020B0604020202020204" pitchFamily="34" charset="0"/>
              </a:rPr>
              <a:t>.</a:t>
            </a:r>
            <a:endParaRPr lang="lt-LT" sz="2000" dirty="0"/>
          </a:p>
        </p:txBody>
      </p:sp>
      <p:sp>
        <p:nvSpPr>
          <p:cNvPr id="5" name="TextBox 4"/>
          <p:cNvSpPr txBox="1"/>
          <p:nvPr/>
        </p:nvSpPr>
        <p:spPr>
          <a:xfrm>
            <a:off x="6595111" y="88404"/>
            <a:ext cx="5492114" cy="5078313"/>
          </a:xfrm>
          <a:prstGeom prst="rect">
            <a:avLst/>
          </a:prstGeom>
          <a:noFill/>
        </p:spPr>
        <p:txBody>
          <a:bodyPr wrap="square">
            <a:spAutoFit/>
          </a:bodyPr>
          <a:lstStyle/>
          <a:p>
            <a:r>
              <a:rPr lang="lt-LT" b="1" dirty="0">
                <a:latin typeface="Arial" panose="020B0604020202020204" pitchFamily="34" charset="0"/>
                <a:cs typeface="Arial" panose="020B0604020202020204" pitchFamily="34" charset="0"/>
              </a:rPr>
              <a:t>Pagal potvynius sukėlusias priežastis </a:t>
            </a:r>
            <a:r>
              <a:rPr lang="lt-LT" dirty="0">
                <a:latin typeface="Arial" panose="020B0604020202020204" pitchFamily="34" charset="0"/>
                <a:cs typeface="Arial" panose="020B0604020202020204" pitchFamily="34" charset="0"/>
              </a:rPr>
              <a:t>jie skirstomi į:</a:t>
            </a:r>
          </a:p>
          <a:p>
            <a:r>
              <a:rPr lang="lt-LT" dirty="0">
                <a:latin typeface="Arial" panose="020B0604020202020204" pitchFamily="34" charset="0"/>
                <a:cs typeface="Arial" panose="020B0604020202020204" pitchFamily="34" charset="0"/>
              </a:rPr>
              <a:t>gamtinio pobūdžio potvynius;</a:t>
            </a:r>
          </a:p>
          <a:p>
            <a:r>
              <a:rPr lang="lt-LT" dirty="0">
                <a:latin typeface="Arial" panose="020B0604020202020204" pitchFamily="34" charset="0"/>
                <a:cs typeface="Arial" panose="020B0604020202020204" pitchFamily="34" charset="0"/>
              </a:rPr>
              <a:t>techninio pobūdžio potvynius.</a:t>
            </a:r>
          </a:p>
          <a:p>
            <a:endParaRPr lang="lt-LT" dirty="0">
              <a:latin typeface="Arial" panose="020B0604020202020204" pitchFamily="34" charset="0"/>
              <a:cs typeface="Arial" panose="020B0604020202020204" pitchFamily="34" charset="0"/>
            </a:endParaRPr>
          </a:p>
          <a:p>
            <a:r>
              <a:rPr lang="lt-LT" dirty="0">
                <a:latin typeface="Arial" panose="020B0604020202020204" pitchFamily="34" charset="0"/>
                <a:cs typeface="Arial" panose="020B0604020202020204" pitchFamily="34" charset="0"/>
              </a:rPr>
              <a:t>Gamtinio pobūdžio potvyniai skirstomi detaliau. </a:t>
            </a:r>
          </a:p>
          <a:p>
            <a:r>
              <a:rPr lang="lt-LT" b="1" dirty="0">
                <a:latin typeface="Arial" panose="020B0604020202020204" pitchFamily="34" charset="0"/>
                <a:cs typeface="Arial" panose="020B0604020202020204" pitchFamily="34" charset="0"/>
              </a:rPr>
              <a:t>Upėse gamtinio pobūdžio potvynių </a:t>
            </a:r>
            <a:r>
              <a:rPr lang="lt-LT" dirty="0">
                <a:latin typeface="Arial" panose="020B0604020202020204" pitchFamily="34" charset="0"/>
                <a:cs typeface="Arial" panose="020B0604020202020204" pitchFamily="34" charset="0"/>
              </a:rPr>
              <a:t>susidarymo priežastys dažniausiai yra:</a:t>
            </a:r>
          </a:p>
          <a:p>
            <a:r>
              <a:rPr lang="lt-LT" dirty="0">
                <a:latin typeface="Arial" panose="020B0604020202020204" pitchFamily="34" charset="0"/>
                <a:cs typeface="Arial" panose="020B0604020202020204" pitchFamily="34" charset="0"/>
              </a:rPr>
              <a:t>- Intensyvus lietus arba sniego tirpsmas;</a:t>
            </a:r>
          </a:p>
          <a:p>
            <a:pPr indent="0">
              <a:buFontTx/>
              <a:buNone/>
            </a:pPr>
            <a:r>
              <a:rPr lang="lt-LT" dirty="0">
                <a:latin typeface="Arial" panose="020B0604020202020204" pitchFamily="34" charset="0"/>
                <a:cs typeface="Arial" panose="020B0604020202020204" pitchFamily="34" charset="0"/>
              </a:rPr>
              <a:t>- Ledo sangrūdos.</a:t>
            </a:r>
          </a:p>
          <a:p>
            <a:r>
              <a:rPr lang="lt-LT" b="1" dirty="0">
                <a:latin typeface="Arial" panose="020B0604020202020204" pitchFamily="34" charset="0"/>
                <a:cs typeface="Arial" panose="020B0604020202020204" pitchFamily="34" charset="0"/>
              </a:rPr>
              <a:t>Jūrose gamtinio pobūdžio potvynius </a:t>
            </a:r>
            <a:r>
              <a:rPr lang="lt-LT" dirty="0">
                <a:latin typeface="Arial" panose="020B0604020202020204" pitchFamily="34" charset="0"/>
                <a:cs typeface="Arial" panose="020B0604020202020204" pitchFamily="34" charset="0"/>
              </a:rPr>
              <a:t>gali sukelti:</a:t>
            </a:r>
          </a:p>
          <a:p>
            <a:r>
              <a:rPr lang="lt-LT" dirty="0">
                <a:latin typeface="Arial" panose="020B0604020202020204" pitchFamily="34" charset="0"/>
                <a:cs typeface="Arial" panose="020B0604020202020204" pitchFamily="34" charset="0"/>
              </a:rPr>
              <a:t>- Audros bangų patvanka;</a:t>
            </a:r>
          </a:p>
          <a:p>
            <a:r>
              <a:rPr lang="lt-LT" dirty="0">
                <a:latin typeface="Arial" panose="020B0604020202020204" pitchFamily="34" charset="0"/>
                <a:cs typeface="Arial" panose="020B0604020202020204" pitchFamily="34" charset="0"/>
              </a:rPr>
              <a:t>- Cunamis;</a:t>
            </a:r>
          </a:p>
          <a:p>
            <a:r>
              <a:rPr lang="lt-LT" dirty="0">
                <a:latin typeface="Arial" panose="020B0604020202020204" pitchFamily="34" charset="0"/>
                <a:cs typeface="Arial" panose="020B0604020202020204" pitchFamily="34" charset="0"/>
              </a:rPr>
              <a:t>- Aukštas jūrinio potvynio lygis.</a:t>
            </a:r>
          </a:p>
          <a:p>
            <a:r>
              <a:rPr lang="lt-LT" b="1" dirty="0">
                <a:latin typeface="Arial" panose="020B0604020202020204" pitchFamily="34" charset="0"/>
                <a:cs typeface="Arial" panose="020B0604020202020204" pitchFamily="34" charset="0"/>
              </a:rPr>
              <a:t>Ežeruose ir tvenkiniuose gamtinio pobūdžio potvynius</a:t>
            </a:r>
            <a:r>
              <a:rPr lang="lt-LT" dirty="0">
                <a:latin typeface="Arial" panose="020B0604020202020204" pitchFamily="34" charset="0"/>
                <a:cs typeface="Arial" panose="020B0604020202020204" pitchFamily="34" charset="0"/>
              </a:rPr>
              <a:t> sukelia:</a:t>
            </a:r>
          </a:p>
          <a:p>
            <a:r>
              <a:rPr lang="lt-LT" dirty="0">
                <a:latin typeface="Arial" panose="020B0604020202020204" pitchFamily="34" charset="0"/>
                <a:cs typeface="Arial" panose="020B0604020202020204" pitchFamily="34" charset="0"/>
              </a:rPr>
              <a:t>- Per didelė prietaka;</a:t>
            </a:r>
          </a:p>
          <a:p>
            <a:r>
              <a:rPr lang="lt-LT" dirty="0">
                <a:latin typeface="Arial" panose="020B0604020202020204" pitchFamily="34" charset="0"/>
                <a:cs typeface="Arial" panose="020B0604020202020204" pitchFamily="34" charset="0"/>
              </a:rPr>
              <a:t>- Vėjo patvanka.</a:t>
            </a:r>
          </a:p>
        </p:txBody>
      </p:sp>
      <p:pic>
        <p:nvPicPr>
          <p:cNvPr id="7" name="Picture 6"/>
          <p:cNvPicPr>
            <a:picLocks noChangeAspect="1"/>
          </p:cNvPicPr>
          <p:nvPr/>
        </p:nvPicPr>
        <p:blipFill>
          <a:blip r:embed="rId3"/>
          <a:stretch>
            <a:fillRect/>
          </a:stretch>
        </p:blipFill>
        <p:spPr>
          <a:xfrm>
            <a:off x="2571751" y="283495"/>
            <a:ext cx="3629338" cy="2399463"/>
          </a:xfrm>
          <a:prstGeom prst="rect">
            <a:avLst/>
          </a:prstGeom>
        </p:spPr>
      </p:pic>
      <p:sp>
        <p:nvSpPr>
          <p:cNvPr id="9" name="TextBox 8"/>
          <p:cNvSpPr txBox="1"/>
          <p:nvPr/>
        </p:nvSpPr>
        <p:spPr>
          <a:xfrm>
            <a:off x="420782" y="4342931"/>
            <a:ext cx="6106476" cy="2308324"/>
          </a:xfrm>
          <a:prstGeom prst="rect">
            <a:avLst/>
          </a:prstGeom>
          <a:noFill/>
        </p:spPr>
        <p:txBody>
          <a:bodyPr wrap="square">
            <a:spAutoFit/>
          </a:bodyPr>
          <a:lstStyle/>
          <a:p>
            <a:r>
              <a:rPr lang="lt-LT" b="1" dirty="0">
                <a:latin typeface="Arial" panose="020B0604020202020204" pitchFamily="34" charset="0"/>
                <a:cs typeface="Arial" panose="020B0604020202020204" pitchFamily="34" charset="0"/>
              </a:rPr>
              <a:t>Potvynių nuostoliai: </a:t>
            </a:r>
          </a:p>
          <a:p>
            <a:r>
              <a:rPr lang="lt-LT" dirty="0">
                <a:latin typeface="Arial" panose="020B0604020202020204" pitchFamily="34" charset="0"/>
                <a:cs typeface="Arial" panose="020B0604020202020204" pitchFamily="34" charset="0"/>
              </a:rPr>
              <a:t>nuskęsta žmonės, gyvūnai, </a:t>
            </a:r>
          </a:p>
          <a:p>
            <a:r>
              <a:rPr lang="lt-LT" dirty="0">
                <a:latin typeface="Arial" panose="020B0604020202020204" pitchFamily="34" charset="0"/>
                <a:cs typeface="Arial" panose="020B0604020202020204" pitchFamily="34" charset="0"/>
              </a:rPr>
              <a:t>gali būti sugriaunami ar nepataisomai pažeidžiami pastatai, sutrinka automobilių, traukinių eismas. </a:t>
            </a:r>
          </a:p>
          <a:p>
            <a:r>
              <a:rPr lang="lt-LT" dirty="0">
                <a:latin typeface="Arial" panose="020B0604020202020204" pitchFamily="34" charset="0"/>
                <a:cs typeface="Arial" panose="020B0604020202020204" pitchFamily="34" charset="0"/>
              </a:rPr>
              <a:t>Didelis potvynis sukelia ilgalaikę žalą: </a:t>
            </a:r>
          </a:p>
          <a:p>
            <a:r>
              <a:rPr lang="lt-LT" dirty="0">
                <a:latin typeface="Arial" panose="020B0604020202020204" pitchFamily="34" charset="0"/>
                <a:cs typeface="Arial" panose="020B0604020202020204" pitchFamily="34" charset="0"/>
              </a:rPr>
              <a:t>užteršiamas požeminis vanduo, </a:t>
            </a:r>
          </a:p>
          <a:p>
            <a:r>
              <a:rPr lang="lt-LT" dirty="0">
                <a:latin typeface="Arial" panose="020B0604020202020204" pitchFamily="34" charset="0"/>
                <a:cs typeface="Arial" panose="020B0604020202020204" pitchFamily="34" charset="0"/>
              </a:rPr>
              <a:t>išplinta infekcinės ligos, </a:t>
            </a:r>
          </a:p>
          <a:p>
            <a:r>
              <a:rPr lang="lt-LT" dirty="0">
                <a:latin typeface="Arial" panose="020B0604020202020204" pitchFamily="34" charset="0"/>
                <a:cs typeface="Arial" panose="020B0604020202020204" pitchFamily="34" charset="0"/>
              </a:rPr>
              <a:t>žūsta derlius.</a:t>
            </a:r>
          </a:p>
        </p:txBody>
      </p:sp>
      <p:pic>
        <p:nvPicPr>
          <p:cNvPr id="11" name="Picture 10"/>
          <p:cNvPicPr>
            <a:picLocks noChangeAspect="1"/>
          </p:cNvPicPr>
          <p:nvPr/>
        </p:nvPicPr>
        <p:blipFill>
          <a:blip r:embed="rId4"/>
          <a:stretch>
            <a:fillRect/>
          </a:stretch>
        </p:blipFill>
        <p:spPr>
          <a:xfrm>
            <a:off x="8876412" y="4685756"/>
            <a:ext cx="2841686" cy="19654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 y="193676"/>
            <a:ext cx="10515600" cy="715010"/>
          </a:xfrm>
        </p:spPr>
        <p:txBody>
          <a:bodyPr>
            <a:normAutofit/>
          </a:bodyPr>
          <a:lstStyle/>
          <a:p>
            <a:r>
              <a:rPr lang="lt-LT" sz="3600" b="1" dirty="0"/>
              <a:t>Pavyzdys: potvyniai Italijoje 2023 m gegužės mėn.</a:t>
            </a:r>
          </a:p>
        </p:txBody>
      </p:sp>
      <p:sp>
        <p:nvSpPr>
          <p:cNvPr id="3" name="Content Placeholder 2"/>
          <p:cNvSpPr>
            <a:spLocks noGrp="1"/>
          </p:cNvSpPr>
          <p:nvPr>
            <p:ph idx="1"/>
          </p:nvPr>
        </p:nvSpPr>
        <p:spPr>
          <a:xfrm>
            <a:off x="289560" y="1520537"/>
            <a:ext cx="5428572" cy="5706746"/>
          </a:xfrm>
          <a:solidFill>
            <a:schemeClr val="accent1">
              <a:lumMod val="20000"/>
              <a:lumOff val="80000"/>
            </a:schemeClr>
          </a:solidFill>
        </p:spPr>
        <p:txBody>
          <a:bodyPr>
            <a:noAutofit/>
          </a:bodyPr>
          <a:lstStyle/>
          <a:p>
            <a:r>
              <a:rPr lang="lt-LT" sz="2000" dirty="0"/>
              <a:t>Italijos šiaurinį regioną jau kelias dienas siaubia potvyniai, sukelti stiprių liūčių. Tūkstančiai žmonių buvo evakuota, yra ir žuvusiųjų, ir dingusių be žinios. Skelbiama, kad per dvi paras prilijo tiek, kiek neprilyja per 4 mėnesius. </a:t>
            </a:r>
          </a:p>
          <a:p>
            <a:r>
              <a:rPr lang="lt-LT" sz="2000" dirty="0"/>
              <a:t>Daug </a:t>
            </a:r>
            <a:r>
              <a:rPr lang="lt-LT" sz="2000" b="0" i="0" dirty="0">
                <a:solidFill>
                  <a:srgbClr val="000000"/>
                </a:solidFill>
                <a:effectLst/>
              </a:rPr>
              <a:t>žalos padaryta ir derliui, mat laukus taip pat užplūdo vanduo. Daugybė žmonių yra likę be elektros, laukia gelbėtojų ant stogų. Sutriko traukinių eismas, kai kurios autostrados dalys buvo uždarytos. Netgi atšauktas sekmadienį turėjęs vykti „Formulės-1“ etapas. </a:t>
            </a:r>
          </a:p>
          <a:p>
            <a:r>
              <a:rPr lang="lt-LT" sz="2000" b="0" i="0" dirty="0">
                <a:solidFill>
                  <a:srgbClr val="000000"/>
                </a:solidFill>
                <a:effectLst/>
              </a:rPr>
              <a:t>Svarbiausia priežastis – lietus. Įvardijamos ir kitos priežastys – upės neišvalytos, jos tvinsta, nes galbūt jų dugne prisikaupę šiukšlių. Be to, kanalizacijos nesutvarkytos</a:t>
            </a:r>
            <a:endParaRPr lang="lt-LT" sz="2000" dirty="0"/>
          </a:p>
        </p:txBody>
      </p:sp>
      <p:pic>
        <p:nvPicPr>
          <p:cNvPr id="5" name="Picture 4"/>
          <p:cNvPicPr>
            <a:picLocks noChangeAspect="1"/>
          </p:cNvPicPr>
          <p:nvPr/>
        </p:nvPicPr>
        <p:blipFill>
          <a:blip r:embed="rId3"/>
          <a:stretch>
            <a:fillRect/>
          </a:stretch>
        </p:blipFill>
        <p:spPr>
          <a:xfrm>
            <a:off x="7224773" y="1001296"/>
            <a:ext cx="4533748" cy="2600324"/>
          </a:xfrm>
          <a:prstGeom prst="rect">
            <a:avLst/>
          </a:prstGeom>
        </p:spPr>
      </p:pic>
      <p:pic>
        <p:nvPicPr>
          <p:cNvPr id="7" name="Picture 6"/>
          <p:cNvPicPr>
            <a:picLocks noChangeAspect="1"/>
          </p:cNvPicPr>
          <p:nvPr/>
        </p:nvPicPr>
        <p:blipFill>
          <a:blip r:embed="rId4"/>
          <a:stretch>
            <a:fillRect/>
          </a:stretch>
        </p:blipFill>
        <p:spPr>
          <a:xfrm>
            <a:off x="8272156" y="4543425"/>
            <a:ext cx="3919844" cy="2314575"/>
          </a:xfrm>
          <a:prstGeom prst="rect">
            <a:avLst/>
          </a:prstGeom>
        </p:spPr>
      </p:pic>
      <p:pic>
        <p:nvPicPr>
          <p:cNvPr id="9" name="Picture 8"/>
          <p:cNvPicPr>
            <a:picLocks noChangeAspect="1"/>
          </p:cNvPicPr>
          <p:nvPr/>
        </p:nvPicPr>
        <p:blipFill>
          <a:blip r:embed="rId5"/>
          <a:stretch>
            <a:fillRect/>
          </a:stretch>
        </p:blipFill>
        <p:spPr>
          <a:xfrm>
            <a:off x="5718132" y="3539341"/>
            <a:ext cx="3494834" cy="20081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985" y="70889"/>
            <a:ext cx="10515600" cy="749300"/>
          </a:xfrm>
        </p:spPr>
        <p:txBody>
          <a:bodyPr>
            <a:normAutofit fontScale="90000"/>
          </a:bodyPr>
          <a:lstStyle/>
          <a:p>
            <a:r>
              <a:rPr lang="lt-LT" b="1" dirty="0">
                <a:latin typeface="+mn-lt"/>
              </a:rPr>
              <a:t>Karščio bangos - </a:t>
            </a:r>
            <a:r>
              <a:rPr lang="lt-LT" dirty="0">
                <a:latin typeface="+mn-lt"/>
              </a:rPr>
              <a:t>t</a:t>
            </a:r>
            <a:r>
              <a:rPr lang="lt-LT" b="0" i="0" dirty="0">
                <a:effectLst/>
                <a:latin typeface="+mn-lt"/>
              </a:rPr>
              <a:t>ai itin karštų orų laikotarpis.</a:t>
            </a:r>
            <a:r>
              <a:rPr lang="lt-LT" b="0" i="0" dirty="0">
                <a:effectLst/>
                <a:latin typeface="Palemonas"/>
              </a:rPr>
              <a:t> </a:t>
            </a:r>
            <a:endParaRPr lang="lt-LT" b="1" dirty="0"/>
          </a:p>
        </p:txBody>
      </p:sp>
      <p:sp>
        <p:nvSpPr>
          <p:cNvPr id="3" name="Content Placeholder 2"/>
          <p:cNvSpPr>
            <a:spLocks noGrp="1"/>
          </p:cNvSpPr>
          <p:nvPr>
            <p:ph idx="1"/>
          </p:nvPr>
        </p:nvSpPr>
        <p:spPr>
          <a:xfrm>
            <a:off x="175260" y="920116"/>
            <a:ext cx="6711315" cy="4351338"/>
          </a:xfrm>
        </p:spPr>
        <p:txBody>
          <a:bodyPr/>
          <a:lstStyle/>
          <a:p>
            <a:pPr marL="0" indent="0">
              <a:buNone/>
            </a:pPr>
            <a:r>
              <a:rPr lang="lt-LT" sz="2000" dirty="0">
                <a:latin typeface="Arial" panose="020B0604020202020204" pitchFamily="34" charset="0"/>
                <a:cs typeface="Arial" panose="020B0604020202020204" pitchFamily="34" charset="0"/>
              </a:rPr>
              <a:t>Pasaulinė meteorologijos organizacija</a:t>
            </a:r>
            <a:r>
              <a:rPr lang="lt-LT" sz="2000" b="0" i="0" dirty="0">
                <a:effectLst/>
                <a:latin typeface="Arial" panose="020B0604020202020204" pitchFamily="34" charset="0"/>
                <a:cs typeface="Arial" panose="020B0604020202020204" pitchFamily="34" charset="0"/>
              </a:rPr>
              <a:t> karščio banga laiko laikotarpį, kai 5 ir daugiau dienų trunkančią kaitrą, kai paros oro temperatūra yra daugiau kaip 5 °C aukštesnė už vidutinę maksimalią temperatūrą. </a:t>
            </a:r>
          </a:p>
          <a:p>
            <a:pPr marL="0" indent="0">
              <a:buNone/>
            </a:pPr>
            <a:endParaRPr lang="lt-LT" b="0" i="0" dirty="0">
              <a:effectLst/>
              <a:latin typeface="Palemonas"/>
            </a:endParaRPr>
          </a:p>
          <a:p>
            <a:pPr marL="0" indent="0">
              <a:buNone/>
            </a:pPr>
            <a:endParaRPr lang="lt-LT" dirty="0"/>
          </a:p>
        </p:txBody>
      </p:sp>
      <p:pic>
        <p:nvPicPr>
          <p:cNvPr id="5" name="Picture 4"/>
          <p:cNvPicPr>
            <a:picLocks noChangeAspect="1"/>
          </p:cNvPicPr>
          <p:nvPr/>
        </p:nvPicPr>
        <p:blipFill>
          <a:blip r:embed="rId3"/>
          <a:stretch>
            <a:fillRect/>
          </a:stretch>
        </p:blipFill>
        <p:spPr>
          <a:xfrm>
            <a:off x="133350" y="2342377"/>
            <a:ext cx="6753225" cy="2173245"/>
          </a:xfrm>
          <a:prstGeom prst="rect">
            <a:avLst/>
          </a:prstGeom>
        </p:spPr>
      </p:pic>
      <p:sp>
        <p:nvSpPr>
          <p:cNvPr id="7" name="TextBox 6"/>
          <p:cNvSpPr txBox="1"/>
          <p:nvPr/>
        </p:nvSpPr>
        <p:spPr>
          <a:xfrm>
            <a:off x="175260" y="4715477"/>
            <a:ext cx="4759166" cy="1631216"/>
          </a:xfrm>
          <a:prstGeom prst="rect">
            <a:avLst/>
          </a:prstGeom>
          <a:noFill/>
        </p:spPr>
        <p:txBody>
          <a:bodyPr wrap="square">
            <a:spAutoFit/>
          </a:bodyPr>
          <a:lstStyle/>
          <a:p>
            <a:r>
              <a:rPr lang="lt-LT" sz="2000" dirty="0">
                <a:latin typeface="Arial" panose="020B0604020202020204" pitchFamily="34" charset="0"/>
                <a:cs typeface="Arial" panose="020B0604020202020204" pitchFamily="34" charset="0"/>
              </a:rPr>
              <a:t>Klasikinę vidutinių platumų vasaros karščio bangą sukelia aukšto slėgio sritis ir Saulės spinduliuotė. Į Europą karštos ir sausos tropinės oro masės dažniausiai atkeliauja iš Šiaurės Afrikos.</a:t>
            </a:r>
          </a:p>
        </p:txBody>
      </p:sp>
      <p:pic>
        <p:nvPicPr>
          <p:cNvPr id="9" name="Picture 8"/>
          <p:cNvPicPr>
            <a:picLocks noChangeAspect="1"/>
          </p:cNvPicPr>
          <p:nvPr/>
        </p:nvPicPr>
        <p:blipFill>
          <a:blip r:embed="rId4"/>
          <a:stretch>
            <a:fillRect/>
          </a:stretch>
        </p:blipFill>
        <p:spPr>
          <a:xfrm>
            <a:off x="7355205" y="758179"/>
            <a:ext cx="4366259" cy="3957298"/>
          </a:xfrm>
          <a:prstGeom prst="rect">
            <a:avLst/>
          </a:prstGeom>
        </p:spPr>
      </p:pic>
      <p:sp>
        <p:nvSpPr>
          <p:cNvPr id="11" name="TextBox 10"/>
          <p:cNvSpPr txBox="1"/>
          <p:nvPr/>
        </p:nvSpPr>
        <p:spPr>
          <a:xfrm>
            <a:off x="5333524" y="4567891"/>
            <a:ext cx="6095046" cy="2246769"/>
          </a:xfrm>
          <a:prstGeom prst="rect">
            <a:avLst/>
          </a:prstGeom>
          <a:noFill/>
        </p:spPr>
        <p:txBody>
          <a:bodyPr wrap="square">
            <a:spAutoFit/>
          </a:bodyPr>
          <a:lstStyle/>
          <a:p>
            <a:r>
              <a:rPr lang="lt-LT" sz="2000" b="1" dirty="0">
                <a:latin typeface="Arial" panose="020B0604020202020204" pitchFamily="34" charset="0"/>
                <a:cs typeface="Arial" panose="020B0604020202020204" pitchFamily="34" charset="0"/>
              </a:rPr>
              <a:t>Pasekmės:</a:t>
            </a:r>
          </a:p>
          <a:p>
            <a:r>
              <a:rPr lang="lt-LT" sz="2000" dirty="0">
                <a:latin typeface="Arial" panose="020B0604020202020204" pitchFamily="34" charset="0"/>
                <a:cs typeface="Arial" panose="020B0604020202020204" pitchFamily="34" charset="0"/>
              </a:rPr>
              <a:t>Žmonių mirtys;</a:t>
            </a:r>
          </a:p>
          <a:p>
            <a:r>
              <a:rPr lang="lt-LT" sz="2000" dirty="0">
                <a:latin typeface="Arial" panose="020B0604020202020204" pitchFamily="34" charset="0"/>
                <a:cs typeface="Arial" panose="020B0604020202020204" pitchFamily="34" charset="0"/>
              </a:rPr>
              <a:t>Nusekusios upės, dėl ko stabdoma laivyba, laukų drėkinimas; Geriamo vandens trūkumas;</a:t>
            </a:r>
          </a:p>
          <a:p>
            <a:r>
              <a:rPr lang="lt-LT" sz="2000" dirty="0">
                <a:latin typeface="Arial" panose="020B0604020202020204" pitchFamily="34" charset="0"/>
                <a:cs typeface="Arial" panose="020B0604020202020204" pitchFamily="34" charset="0"/>
              </a:rPr>
              <a:t>Gaisrai;</a:t>
            </a:r>
          </a:p>
          <a:p>
            <a:r>
              <a:rPr lang="lt-LT" sz="2000" dirty="0">
                <a:latin typeface="Arial" panose="020B0604020202020204" pitchFamily="34" charset="0"/>
                <a:cs typeface="Arial" panose="020B0604020202020204" pitchFamily="34" charset="0"/>
              </a:rPr>
              <a:t>Elektros trūkumas;</a:t>
            </a:r>
          </a:p>
          <a:p>
            <a:r>
              <a:rPr lang="lt-LT" sz="2000" dirty="0">
                <a:latin typeface="Arial" panose="020B0604020202020204" pitchFamily="34" charset="0"/>
                <a:cs typeface="Arial" panose="020B0604020202020204" pitchFamily="34" charset="0"/>
              </a:rPr>
              <a:t>Karščio sunaikinti pasėliai ir derlius ir kt.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 y="121285"/>
            <a:ext cx="11732260" cy="909320"/>
          </a:xfrm>
        </p:spPr>
        <p:txBody>
          <a:bodyPr>
            <a:normAutofit fontScale="90000"/>
          </a:bodyPr>
          <a:lstStyle/>
          <a:p>
            <a:r>
              <a:rPr lang="lt-LT" b="1" dirty="0"/>
              <a:t>Pavyzdys: 2023 m vasaros karščio bangos Pietų Europoje </a:t>
            </a:r>
          </a:p>
        </p:txBody>
      </p:sp>
      <p:sp>
        <p:nvSpPr>
          <p:cNvPr id="3" name="Content Placeholder 2"/>
          <p:cNvSpPr>
            <a:spLocks noGrp="1"/>
          </p:cNvSpPr>
          <p:nvPr>
            <p:ph idx="1"/>
          </p:nvPr>
        </p:nvSpPr>
        <p:spPr>
          <a:xfrm>
            <a:off x="132080" y="1135380"/>
            <a:ext cx="8025765" cy="1525197"/>
          </a:xfrm>
          <a:solidFill>
            <a:schemeClr val="accent1">
              <a:lumMod val="20000"/>
              <a:lumOff val="80000"/>
            </a:schemeClr>
          </a:solidFill>
        </p:spPr>
        <p:txBody>
          <a:bodyPr>
            <a:normAutofit/>
          </a:bodyPr>
          <a:lstStyle/>
          <a:p>
            <a:pPr marL="0" indent="0">
              <a:buNone/>
            </a:pPr>
            <a:r>
              <a:rPr lang="lt-LT" sz="2400" b="0" i="0" dirty="0">
                <a:solidFill>
                  <a:srgbClr val="333333"/>
                </a:solidFill>
                <a:effectLst/>
              </a:rPr>
              <a:t>Italijoje, Kroatijoje, Prancūzijoje, Graikijoje, Ispanijoje ir Turkijoje oro temperatūra gali šoktelėti virš 40 laipsnių karščio. </a:t>
            </a:r>
            <a:r>
              <a:rPr lang="lt-LT" sz="2400" dirty="0">
                <a:solidFill>
                  <a:srgbClr val="333333"/>
                </a:solidFill>
              </a:rPr>
              <a:t>K</a:t>
            </a:r>
            <a:r>
              <a:rPr lang="lt-LT" sz="2400" b="0" i="0" dirty="0">
                <a:solidFill>
                  <a:srgbClr val="333333"/>
                </a:solidFill>
                <a:effectLst/>
              </a:rPr>
              <a:t>arščiams įtakos turi atkeliaujantis karštas oras iš Sacharos</a:t>
            </a:r>
            <a:r>
              <a:rPr lang="lt-LT" b="0" i="0" dirty="0">
                <a:solidFill>
                  <a:srgbClr val="333333"/>
                </a:solidFill>
                <a:effectLst/>
              </a:rPr>
              <a:t>.</a:t>
            </a:r>
            <a:br>
              <a:rPr lang="lt-LT" dirty="0"/>
            </a:br>
            <a:endParaRPr lang="lt-LT" dirty="0"/>
          </a:p>
        </p:txBody>
      </p:sp>
      <p:pic>
        <p:nvPicPr>
          <p:cNvPr id="5" name="Picture 4"/>
          <p:cNvPicPr>
            <a:picLocks noChangeAspect="1"/>
          </p:cNvPicPr>
          <p:nvPr/>
        </p:nvPicPr>
        <p:blipFill>
          <a:blip r:embed="rId3"/>
          <a:stretch>
            <a:fillRect/>
          </a:stretch>
        </p:blipFill>
        <p:spPr>
          <a:xfrm>
            <a:off x="261658" y="4291793"/>
            <a:ext cx="3741569" cy="2749942"/>
          </a:xfrm>
          <a:prstGeom prst="rect">
            <a:avLst/>
          </a:prstGeom>
        </p:spPr>
      </p:pic>
      <p:sp>
        <p:nvSpPr>
          <p:cNvPr id="7" name="TextBox 6"/>
          <p:cNvSpPr txBox="1"/>
          <p:nvPr/>
        </p:nvSpPr>
        <p:spPr>
          <a:xfrm>
            <a:off x="339089" y="2660577"/>
            <a:ext cx="7564755" cy="1631216"/>
          </a:xfrm>
          <a:prstGeom prst="rect">
            <a:avLst/>
          </a:prstGeom>
          <a:noFill/>
        </p:spPr>
        <p:txBody>
          <a:bodyPr wrap="square">
            <a:spAutoFit/>
          </a:bodyPr>
          <a:lstStyle/>
          <a:p>
            <a:r>
              <a:rPr lang="lt-LT" sz="2000" b="1" dirty="0">
                <a:latin typeface="Arial" panose="020B0604020202020204" pitchFamily="34" charset="0"/>
                <a:cs typeface="Arial" panose="020B0604020202020204" pitchFamily="34" charset="0"/>
              </a:rPr>
              <a:t>Kodėl Europoje šitaip karšta? </a:t>
            </a:r>
          </a:p>
          <a:p>
            <a:r>
              <a:rPr lang="lt-LT" sz="2000" dirty="0">
                <a:latin typeface="Arial" panose="020B0604020202020204" pitchFamily="34" charset="0"/>
                <a:cs typeface="Arial" panose="020B0604020202020204" pitchFamily="34" charset="0"/>
              </a:rPr>
              <a:t>1) Šiemet Europoje kilo didžiuliai karščiai, nes pasaulį veikia El Nino reiškinys (kurį sukelia Ramiojo vandenyno srovių pokyčiai); 2) klimatui daro įtakos šiltnamio efektą sukeliančios išmetamosios dujos.</a:t>
            </a:r>
          </a:p>
        </p:txBody>
      </p:sp>
      <p:sp>
        <p:nvSpPr>
          <p:cNvPr id="9" name="TextBox 8"/>
          <p:cNvSpPr txBox="1"/>
          <p:nvPr/>
        </p:nvSpPr>
        <p:spPr>
          <a:xfrm>
            <a:off x="6138505" y="4319650"/>
            <a:ext cx="6095046" cy="1938992"/>
          </a:xfrm>
          <a:prstGeom prst="rect">
            <a:avLst/>
          </a:prstGeom>
          <a:noFill/>
        </p:spPr>
        <p:txBody>
          <a:bodyPr wrap="square">
            <a:spAutoFit/>
          </a:bodyPr>
          <a:lstStyle/>
          <a:p>
            <a:r>
              <a:rPr lang="lt-LT" sz="2000" b="1" dirty="0">
                <a:latin typeface="Arial" panose="020B0604020202020204" pitchFamily="34" charset="0"/>
                <a:cs typeface="Arial" panose="020B0604020202020204" pitchFamily="34" charset="0"/>
              </a:rPr>
              <a:t>Šalyse draudžiama </a:t>
            </a:r>
            <a:r>
              <a:rPr lang="lt-LT" sz="2000" dirty="0">
                <a:latin typeface="Arial" panose="020B0604020202020204" pitchFamily="34" charset="0"/>
                <a:cs typeface="Arial" panose="020B0604020202020204" pitchFamily="34" charset="0"/>
              </a:rPr>
              <a:t>lankytis gamtos draustiniuose ir miškuose, siekiant sumažinti miškų gaisrų riziką, savivaldybės įrengė kondicionuojamas zonas viešosios paskirties pastatuose, kad žmonės galėtų pasislėpti nuo karščio. Kontroliuojamas elektros ir vandens naudojimas.</a:t>
            </a:r>
          </a:p>
        </p:txBody>
      </p:sp>
      <p:pic>
        <p:nvPicPr>
          <p:cNvPr id="13" name="Picture 12"/>
          <p:cNvPicPr>
            <a:picLocks noChangeAspect="1"/>
          </p:cNvPicPr>
          <p:nvPr/>
        </p:nvPicPr>
        <p:blipFill>
          <a:blip r:embed="rId4"/>
          <a:stretch>
            <a:fillRect/>
          </a:stretch>
        </p:blipFill>
        <p:spPr>
          <a:xfrm>
            <a:off x="3213035" y="5289146"/>
            <a:ext cx="2439629" cy="1449933"/>
          </a:xfrm>
          <a:prstGeom prst="rect">
            <a:avLst/>
          </a:prstGeom>
        </p:spPr>
      </p:pic>
      <p:pic>
        <p:nvPicPr>
          <p:cNvPr id="15" name="Picture 14"/>
          <p:cNvPicPr>
            <a:picLocks noChangeAspect="1"/>
          </p:cNvPicPr>
          <p:nvPr/>
        </p:nvPicPr>
        <p:blipFill>
          <a:blip r:embed="rId5"/>
          <a:stretch>
            <a:fillRect/>
          </a:stretch>
        </p:blipFill>
        <p:spPr>
          <a:xfrm>
            <a:off x="8038680" y="872804"/>
            <a:ext cx="4035846" cy="27184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95" y="194944"/>
            <a:ext cx="10515600" cy="972185"/>
          </a:xfrm>
        </p:spPr>
        <p:txBody>
          <a:bodyPr/>
          <a:lstStyle/>
          <a:p>
            <a:pPr algn="ctr"/>
            <a:r>
              <a:rPr lang="lt-LT" sz="4400" b="1" dirty="0">
                <a:solidFill>
                  <a:srgbClr val="222222"/>
                </a:solidFill>
                <a:effectLst/>
                <a:latin typeface="+mn-lt"/>
                <a:cs typeface="Times New Roman" panose="02020603050405020304" pitchFamily="18" charset="0"/>
              </a:rPr>
              <a:t>Stichini</a:t>
            </a:r>
            <a:r>
              <a:rPr lang="en-US" sz="4400" b="1" dirty="0">
                <a:solidFill>
                  <a:srgbClr val="222222"/>
                </a:solidFill>
                <a:effectLst/>
                <a:latin typeface="+mn-lt"/>
                <a:cs typeface="Times New Roman" panose="02020603050405020304" pitchFamily="18" charset="0"/>
              </a:rPr>
              <a:t>ai</a:t>
            </a:r>
            <a:r>
              <a:rPr lang="lt-LT" sz="4400" b="1" dirty="0">
                <a:solidFill>
                  <a:srgbClr val="222222"/>
                </a:solidFill>
                <a:effectLst/>
                <a:latin typeface="+mn-lt"/>
                <a:cs typeface="Times New Roman" panose="02020603050405020304" pitchFamily="18" charset="0"/>
              </a:rPr>
              <a:t> gamtos reiškini</a:t>
            </a:r>
            <a:r>
              <a:rPr lang="en-US" sz="4400" b="1" dirty="0">
                <a:solidFill>
                  <a:srgbClr val="222222"/>
                </a:solidFill>
                <a:effectLst/>
                <a:latin typeface="+mn-lt"/>
                <a:cs typeface="Times New Roman" panose="02020603050405020304" pitchFamily="18" charset="0"/>
              </a:rPr>
              <a:t>ai</a:t>
            </a:r>
            <a:endParaRPr lang="lt-LT" b="1" dirty="0">
              <a:latin typeface="+mn-lt"/>
            </a:endParaRPr>
          </a:p>
        </p:txBody>
      </p:sp>
      <p:sp>
        <p:nvSpPr>
          <p:cNvPr id="3" name="Content Placeholder 2"/>
          <p:cNvSpPr>
            <a:spLocks noGrp="1"/>
          </p:cNvSpPr>
          <p:nvPr>
            <p:ph idx="1"/>
          </p:nvPr>
        </p:nvSpPr>
        <p:spPr>
          <a:xfrm>
            <a:off x="628650" y="1583055"/>
            <a:ext cx="10725150" cy="4593909"/>
          </a:xfrm>
        </p:spPr>
        <p:txBody>
          <a:bodyPr/>
          <a:lstStyle/>
          <a:p>
            <a:pPr algn="ctr"/>
            <a:r>
              <a:rPr lang="lt-LT" sz="3200" dirty="0"/>
              <a:t>Žemės drebėjimai</a:t>
            </a:r>
          </a:p>
          <a:p>
            <a:pPr algn="ctr"/>
            <a:r>
              <a:rPr lang="lt-LT" sz="3200" dirty="0"/>
              <a:t>Cunamiai</a:t>
            </a:r>
          </a:p>
          <a:p>
            <a:pPr algn="ctr"/>
            <a:r>
              <a:rPr lang="lt-LT" sz="3200" dirty="0"/>
              <a:t>Ugnikalnių išsiveržimai</a:t>
            </a:r>
          </a:p>
          <a:p>
            <a:pPr algn="ctr"/>
            <a:r>
              <a:rPr lang="lt-LT" sz="3200" dirty="0"/>
              <a:t>Uraganai</a:t>
            </a:r>
          </a:p>
          <a:p>
            <a:pPr algn="ctr"/>
            <a:r>
              <a:rPr lang="lt-LT" sz="3200" dirty="0"/>
              <a:t>Tornadai</a:t>
            </a:r>
          </a:p>
          <a:p>
            <a:pPr algn="ctr"/>
            <a:r>
              <a:rPr lang="lt-LT" sz="3200" dirty="0"/>
              <a:t>Potvyniai</a:t>
            </a:r>
          </a:p>
          <a:p>
            <a:pPr algn="ctr"/>
            <a:r>
              <a:rPr lang="lt-LT" sz="3200" dirty="0"/>
              <a:t>Karščio bangos</a:t>
            </a:r>
          </a:p>
          <a:p>
            <a:pPr marL="0" indent="0">
              <a:buNone/>
            </a:pPr>
            <a:endParaRPr lang="lt-L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5" y="567594"/>
            <a:ext cx="10515600" cy="726440"/>
          </a:xfrm>
        </p:spPr>
        <p:txBody>
          <a:bodyPr/>
          <a:lstStyle/>
          <a:p>
            <a:r>
              <a:rPr lang="lt-LT" b="1" dirty="0"/>
              <a:t>Žemės drebėjimai</a:t>
            </a:r>
          </a:p>
        </p:txBody>
      </p:sp>
      <p:pic>
        <p:nvPicPr>
          <p:cNvPr id="5" name="Content Placeholder 4"/>
          <p:cNvPicPr>
            <a:picLocks noGrp="1" noChangeAspect="1"/>
          </p:cNvPicPr>
          <p:nvPr>
            <p:ph idx="1"/>
          </p:nvPr>
        </p:nvPicPr>
        <p:blipFill>
          <a:blip r:embed="rId3"/>
          <a:stretch>
            <a:fillRect/>
          </a:stretch>
        </p:blipFill>
        <p:spPr>
          <a:xfrm>
            <a:off x="7218084" y="0"/>
            <a:ext cx="4863687" cy="2769220"/>
          </a:xfrm>
        </p:spPr>
      </p:pic>
      <p:sp>
        <p:nvSpPr>
          <p:cNvPr id="7" name="Title 1"/>
          <p:cNvSpPr txBox="1"/>
          <p:nvPr/>
        </p:nvSpPr>
        <p:spPr>
          <a:xfrm>
            <a:off x="245746" y="1860115"/>
            <a:ext cx="6168092" cy="493513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t>Priežastis: </a:t>
            </a:r>
            <a:r>
              <a:rPr lang="lt-LT" sz="3200" dirty="0"/>
              <a:t>litosferos plokščių judėjimas;</a:t>
            </a:r>
          </a:p>
          <a:p>
            <a:r>
              <a:rPr lang="lt-LT" sz="3200" b="1" dirty="0"/>
              <a:t>Paplitimas: </a:t>
            </a:r>
            <a:r>
              <a:rPr lang="lt-LT" sz="3200" dirty="0"/>
              <a:t>litosferų plokščių pakraščiuose.</a:t>
            </a:r>
          </a:p>
          <a:p>
            <a:r>
              <a:rPr lang="lt-LT" sz="3200" b="1" dirty="0"/>
              <a:t>Nustatymas: </a:t>
            </a:r>
            <a:r>
              <a:rPr lang="lt-LT" sz="3200" dirty="0"/>
              <a:t>prietaisas – seismografas; stiprumą rodo Richterio skalė.</a:t>
            </a:r>
          </a:p>
          <a:p>
            <a:r>
              <a:rPr lang="lt-LT" sz="3200" b="1" dirty="0"/>
              <a:t>Padariniai: </a:t>
            </a:r>
            <a:r>
              <a:rPr lang="lt-LT" sz="3200" dirty="0"/>
              <a:t>griovimai, nuošliaužos, sniego lavinos, cunamiai, gaisrai, žemės pagrindo nestabilumas.</a:t>
            </a:r>
          </a:p>
          <a:p>
            <a:r>
              <a:rPr lang="lt-LT" sz="3200" b="1" dirty="0"/>
              <a:t>Apsauga: </a:t>
            </a:r>
            <a:r>
              <a:rPr lang="lt-LT" sz="3200" dirty="0"/>
              <a:t>stebėjimo ir ankstyvojo perspėjimo sistemos, civilinės pratybos, seisminiams smūg</a:t>
            </a:r>
            <a:r>
              <a:rPr lang="lt-LT" sz="3000" dirty="0"/>
              <a:t>iams atsparūs pastatai ir kt. </a:t>
            </a:r>
          </a:p>
          <a:p>
            <a:endParaRPr lang="lt-LT" dirty="0"/>
          </a:p>
        </p:txBody>
      </p:sp>
      <p:pic>
        <p:nvPicPr>
          <p:cNvPr id="9" name="Picture 8"/>
          <p:cNvPicPr>
            <a:picLocks noChangeAspect="1"/>
          </p:cNvPicPr>
          <p:nvPr/>
        </p:nvPicPr>
        <p:blipFill>
          <a:blip r:embed="rId4"/>
          <a:stretch>
            <a:fillRect/>
          </a:stretch>
        </p:blipFill>
        <p:spPr>
          <a:xfrm>
            <a:off x="9022960" y="3280181"/>
            <a:ext cx="3169040" cy="2578146"/>
          </a:xfrm>
          <a:prstGeom prst="rect">
            <a:avLst/>
          </a:prstGeom>
        </p:spPr>
      </p:pic>
      <p:pic>
        <p:nvPicPr>
          <p:cNvPr id="11" name="Picture 10"/>
          <p:cNvPicPr>
            <a:picLocks noChangeAspect="1"/>
          </p:cNvPicPr>
          <p:nvPr/>
        </p:nvPicPr>
        <p:blipFill>
          <a:blip r:embed="rId5"/>
          <a:stretch>
            <a:fillRect/>
          </a:stretch>
        </p:blipFill>
        <p:spPr>
          <a:xfrm>
            <a:off x="6413837" y="2406015"/>
            <a:ext cx="2193031" cy="44519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04" y="145340"/>
            <a:ext cx="10515600" cy="1540023"/>
          </a:xfrm>
        </p:spPr>
        <p:txBody>
          <a:bodyPr>
            <a:normAutofit/>
          </a:bodyPr>
          <a:lstStyle/>
          <a:p>
            <a:r>
              <a:rPr lang="lt-LT" sz="3600" b="1" dirty="0"/>
              <a:t>Pavyzdys: žemės drebėjimas Turkijoje </a:t>
            </a:r>
            <a:br>
              <a:rPr lang="lt-LT" sz="3600" b="1" dirty="0"/>
            </a:br>
            <a:r>
              <a:rPr lang="lt-LT" sz="3600" b="1" dirty="0"/>
              <a:t>ir Sirijoje 2023 m. </a:t>
            </a:r>
          </a:p>
        </p:txBody>
      </p:sp>
      <p:pic>
        <p:nvPicPr>
          <p:cNvPr id="5" name="Content Placeholder 4"/>
          <p:cNvPicPr>
            <a:picLocks noGrp="1" noChangeAspect="1"/>
          </p:cNvPicPr>
          <p:nvPr>
            <p:ph idx="1"/>
          </p:nvPr>
        </p:nvPicPr>
        <p:blipFill>
          <a:blip r:embed="rId3"/>
          <a:stretch>
            <a:fillRect/>
          </a:stretch>
        </p:blipFill>
        <p:spPr>
          <a:xfrm>
            <a:off x="8794784" y="0"/>
            <a:ext cx="3397216" cy="2285365"/>
          </a:xfrm>
        </p:spPr>
      </p:pic>
      <p:pic>
        <p:nvPicPr>
          <p:cNvPr id="7" name="Picture 6"/>
          <p:cNvPicPr>
            <a:picLocks noChangeAspect="1"/>
          </p:cNvPicPr>
          <p:nvPr/>
        </p:nvPicPr>
        <p:blipFill>
          <a:blip r:embed="rId4"/>
          <a:stretch>
            <a:fillRect/>
          </a:stretch>
        </p:blipFill>
        <p:spPr>
          <a:xfrm>
            <a:off x="0" y="4414595"/>
            <a:ext cx="4284313" cy="2503170"/>
          </a:xfrm>
          <a:prstGeom prst="rect">
            <a:avLst/>
          </a:prstGeom>
        </p:spPr>
      </p:pic>
      <p:pic>
        <p:nvPicPr>
          <p:cNvPr id="9" name="Picture 8"/>
          <p:cNvPicPr>
            <a:picLocks noChangeAspect="1"/>
          </p:cNvPicPr>
          <p:nvPr/>
        </p:nvPicPr>
        <p:blipFill>
          <a:blip r:embed="rId5"/>
          <a:stretch>
            <a:fillRect/>
          </a:stretch>
        </p:blipFill>
        <p:spPr>
          <a:xfrm>
            <a:off x="8638152" y="2285365"/>
            <a:ext cx="3553848" cy="1793593"/>
          </a:xfrm>
          <a:prstGeom prst="rect">
            <a:avLst/>
          </a:prstGeom>
        </p:spPr>
      </p:pic>
      <p:pic>
        <p:nvPicPr>
          <p:cNvPr id="11" name="Picture 10"/>
          <p:cNvPicPr>
            <a:picLocks noChangeAspect="1"/>
          </p:cNvPicPr>
          <p:nvPr/>
        </p:nvPicPr>
        <p:blipFill>
          <a:blip r:embed="rId6"/>
          <a:stretch>
            <a:fillRect/>
          </a:stretch>
        </p:blipFill>
        <p:spPr>
          <a:xfrm>
            <a:off x="8522447" y="4078957"/>
            <a:ext cx="3801036" cy="2322259"/>
          </a:xfrm>
          <a:prstGeom prst="rect">
            <a:avLst/>
          </a:prstGeom>
        </p:spPr>
      </p:pic>
      <p:sp>
        <p:nvSpPr>
          <p:cNvPr id="13" name="TextBox 12"/>
          <p:cNvSpPr txBox="1"/>
          <p:nvPr/>
        </p:nvSpPr>
        <p:spPr>
          <a:xfrm>
            <a:off x="281981" y="1725606"/>
            <a:ext cx="7987623" cy="2246769"/>
          </a:xfrm>
          <a:prstGeom prst="rect">
            <a:avLst/>
          </a:prstGeom>
          <a:solidFill>
            <a:schemeClr val="accent1">
              <a:lumMod val="20000"/>
              <a:lumOff val="80000"/>
            </a:schemeClr>
          </a:solidFill>
        </p:spPr>
        <p:txBody>
          <a:bodyPr wrap="square">
            <a:spAutoFit/>
          </a:bodyPr>
          <a:lstStyle/>
          <a:p>
            <a:pPr algn="l"/>
            <a:r>
              <a:rPr lang="lt-LT" sz="2000" b="0" i="0" dirty="0">
                <a:solidFill>
                  <a:srgbClr val="000000"/>
                </a:solidFill>
                <a:effectLst/>
              </a:rPr>
              <a:t>Vasario mėnesio pradžioje sukrėtusio pražūtingo 7,8 balo žemės drebėjimo metu žuvo daugiau kaip 50 000 žmonių. Pareigūnų duomenimis, Turkijoje per žemės drebėjimą sugriuvo arba buvo smarkiai apgadinti mažiausiai 230 tūkst. pastatų.</a:t>
            </a:r>
          </a:p>
          <a:p>
            <a:pPr algn="l"/>
            <a:r>
              <a:rPr lang="lt-LT" sz="2000" b="0" i="0" dirty="0">
                <a:solidFill>
                  <a:srgbClr val="000000"/>
                </a:solidFill>
                <a:effectLst/>
              </a:rPr>
              <a:t>Pasak ekspertų, viena pagrindinių priežasčių, kodėl ši nelaimė pareikalavo tiek daug gyvybių, yra susijusi su atsainiu statybos kodekso laikymusi, kai pastatai neatitinka reikalavimus seisminėms sritims. </a:t>
            </a:r>
          </a:p>
        </p:txBody>
      </p:sp>
      <p:pic>
        <p:nvPicPr>
          <p:cNvPr id="15" name="Picture 14"/>
          <p:cNvPicPr>
            <a:picLocks noChangeAspect="1"/>
          </p:cNvPicPr>
          <p:nvPr/>
        </p:nvPicPr>
        <p:blipFill>
          <a:blip r:embed="rId7"/>
          <a:stretch>
            <a:fillRect/>
          </a:stretch>
        </p:blipFill>
        <p:spPr>
          <a:xfrm>
            <a:off x="4392416" y="4414595"/>
            <a:ext cx="3962119" cy="2503170"/>
          </a:xfrm>
          <a:prstGeom prst="rect">
            <a:avLst/>
          </a:prstGeom>
        </p:spPr>
      </p:pic>
      <p:pic>
        <p:nvPicPr>
          <p:cNvPr id="17" name="Picture 16"/>
          <p:cNvPicPr>
            <a:picLocks noChangeAspect="1"/>
          </p:cNvPicPr>
          <p:nvPr/>
        </p:nvPicPr>
        <p:blipFill>
          <a:blip r:embed="rId8"/>
          <a:stretch>
            <a:fillRect/>
          </a:stretch>
        </p:blipFill>
        <p:spPr>
          <a:xfrm>
            <a:off x="8522447" y="6364323"/>
            <a:ext cx="3743832" cy="4452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106680"/>
            <a:ext cx="10515600" cy="1325563"/>
          </a:xfrm>
        </p:spPr>
        <p:txBody>
          <a:bodyPr/>
          <a:lstStyle/>
          <a:p>
            <a:r>
              <a:rPr lang="lt-LT" b="1" dirty="0"/>
              <a:t>Cunamiai</a:t>
            </a:r>
          </a:p>
        </p:txBody>
      </p:sp>
      <p:sp>
        <p:nvSpPr>
          <p:cNvPr id="3" name="Content Placeholder 2"/>
          <p:cNvSpPr>
            <a:spLocks noGrp="1"/>
          </p:cNvSpPr>
          <p:nvPr>
            <p:ph sz="half" idx="1"/>
          </p:nvPr>
        </p:nvSpPr>
        <p:spPr>
          <a:xfrm>
            <a:off x="179792" y="2229720"/>
            <a:ext cx="4498679" cy="4351338"/>
          </a:xfrm>
        </p:spPr>
        <p:txBody>
          <a:bodyPr>
            <a:normAutofit fontScale="85000" lnSpcReduction="20000"/>
          </a:bodyPr>
          <a:lstStyle/>
          <a:p>
            <a:r>
              <a:rPr lang="lt-LT" b="1" dirty="0"/>
              <a:t>Priežastis: </a:t>
            </a:r>
            <a:r>
              <a:rPr lang="lt-LT" dirty="0"/>
              <a:t>žemės drebėjimas po vandeniu.</a:t>
            </a:r>
          </a:p>
          <a:p>
            <a:r>
              <a:rPr lang="lt-LT" b="1" dirty="0"/>
              <a:t>Paplitimas: </a:t>
            </a:r>
            <a:r>
              <a:rPr lang="lt-LT" dirty="0"/>
              <a:t>vandenynų pakrantės, kur netoli yra litosferos plokščių pakraščiai.</a:t>
            </a:r>
          </a:p>
          <a:p>
            <a:r>
              <a:rPr lang="lt-LT" b="1" dirty="0"/>
              <a:t>Nustatymas: </a:t>
            </a:r>
            <a:r>
              <a:rPr lang="lt-LT" dirty="0"/>
              <a:t>prietaisai – GPS plūdurai, slėgio jutikliai.</a:t>
            </a:r>
          </a:p>
          <a:p>
            <a:r>
              <a:rPr lang="lt-LT" b="1" dirty="0"/>
              <a:t>Padariniai: </a:t>
            </a:r>
            <a:r>
              <a:rPr lang="lt-LT" dirty="0"/>
              <a:t>katastrofiški griovimai, gaisrai, žmonių žutys, žemės pagrindo nestabilumas.</a:t>
            </a:r>
          </a:p>
          <a:p>
            <a:r>
              <a:rPr lang="lt-LT" b="1" dirty="0"/>
              <a:t>Apsauga: </a:t>
            </a:r>
            <a:r>
              <a:rPr lang="lt-LT" dirty="0"/>
              <a:t>stebėjimo ir ankstyvojo perspėjimo sistemos, apsauginiai pylimai, betoninės sienos ir kt. </a:t>
            </a:r>
          </a:p>
          <a:p>
            <a:pPr marL="0" indent="0">
              <a:buNone/>
            </a:pPr>
            <a:endParaRPr lang="lt-LT" dirty="0"/>
          </a:p>
        </p:txBody>
      </p:sp>
      <p:pic>
        <p:nvPicPr>
          <p:cNvPr id="5" name="Picture 4"/>
          <p:cNvPicPr>
            <a:picLocks noChangeAspect="1"/>
          </p:cNvPicPr>
          <p:nvPr/>
        </p:nvPicPr>
        <p:blipFill>
          <a:blip r:embed="rId3"/>
          <a:stretch>
            <a:fillRect/>
          </a:stretch>
        </p:blipFill>
        <p:spPr>
          <a:xfrm>
            <a:off x="6319373" y="4636371"/>
            <a:ext cx="5872627" cy="2221629"/>
          </a:xfrm>
          <a:prstGeom prst="rect">
            <a:avLst/>
          </a:prstGeom>
        </p:spPr>
      </p:pic>
      <p:pic>
        <p:nvPicPr>
          <p:cNvPr id="7" name="Picture 6"/>
          <p:cNvPicPr>
            <a:picLocks noChangeAspect="1"/>
          </p:cNvPicPr>
          <p:nvPr/>
        </p:nvPicPr>
        <p:blipFill>
          <a:blip r:embed="rId4"/>
          <a:stretch>
            <a:fillRect/>
          </a:stretch>
        </p:blipFill>
        <p:spPr>
          <a:xfrm>
            <a:off x="5930265" y="56581"/>
            <a:ext cx="6372225" cy="2035680"/>
          </a:xfrm>
          <a:prstGeom prst="rect">
            <a:avLst/>
          </a:prstGeom>
        </p:spPr>
      </p:pic>
      <p:pic>
        <p:nvPicPr>
          <p:cNvPr id="4" name="Content Placeholder 3"/>
          <p:cNvPicPr>
            <a:picLocks noGrp="1" noChangeAspect="1"/>
          </p:cNvPicPr>
          <p:nvPr>
            <p:ph sz="half" idx="2"/>
          </p:nvPr>
        </p:nvPicPr>
        <p:blipFill>
          <a:blip r:embed="rId5"/>
          <a:stretch>
            <a:fillRect/>
          </a:stretch>
        </p:blipFill>
        <p:spPr>
          <a:xfrm>
            <a:off x="8717280" y="2176145"/>
            <a:ext cx="3432810" cy="2297430"/>
          </a:xfrm>
          <a:prstGeom prst="rect">
            <a:avLst/>
          </a:prstGeom>
        </p:spPr>
      </p:pic>
      <p:pic>
        <p:nvPicPr>
          <p:cNvPr id="6" name="Picture 5"/>
          <p:cNvPicPr>
            <a:picLocks noChangeAspect="1"/>
          </p:cNvPicPr>
          <p:nvPr/>
        </p:nvPicPr>
        <p:blipFill>
          <a:blip r:embed="rId6"/>
          <a:stretch>
            <a:fillRect/>
          </a:stretch>
        </p:blipFill>
        <p:spPr>
          <a:xfrm>
            <a:off x="5042535" y="2170430"/>
            <a:ext cx="3613150" cy="23094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 y="209550"/>
            <a:ext cx="11843385" cy="746760"/>
          </a:xfrm>
        </p:spPr>
        <p:txBody>
          <a:bodyPr>
            <a:normAutofit/>
          </a:bodyPr>
          <a:lstStyle/>
          <a:p>
            <a:r>
              <a:rPr lang="lt-LT" sz="4000" b="1" dirty="0"/>
              <a:t>Pavyzdys: 2011 metais cunamis Sendajuje, Japonija </a:t>
            </a:r>
          </a:p>
        </p:txBody>
      </p:sp>
      <p:pic>
        <p:nvPicPr>
          <p:cNvPr id="5" name="Content Placeholder 4"/>
          <p:cNvPicPr>
            <a:picLocks noGrp="1" noChangeAspect="1"/>
          </p:cNvPicPr>
          <p:nvPr>
            <p:ph idx="1"/>
          </p:nvPr>
        </p:nvPicPr>
        <p:blipFill>
          <a:blip r:embed="rId3"/>
          <a:stretch>
            <a:fillRect/>
          </a:stretch>
        </p:blipFill>
        <p:spPr>
          <a:xfrm>
            <a:off x="5941199" y="3211513"/>
            <a:ext cx="6250801" cy="3615113"/>
          </a:xfrm>
        </p:spPr>
      </p:pic>
      <p:pic>
        <p:nvPicPr>
          <p:cNvPr id="7" name="Picture 6"/>
          <p:cNvPicPr>
            <a:picLocks noChangeAspect="1"/>
          </p:cNvPicPr>
          <p:nvPr/>
        </p:nvPicPr>
        <p:blipFill>
          <a:blip r:embed="rId4"/>
          <a:stretch>
            <a:fillRect/>
          </a:stretch>
        </p:blipFill>
        <p:spPr>
          <a:xfrm>
            <a:off x="0" y="3195825"/>
            <a:ext cx="5611433" cy="3646487"/>
          </a:xfrm>
          <a:prstGeom prst="rect">
            <a:avLst/>
          </a:prstGeom>
        </p:spPr>
      </p:pic>
      <p:pic>
        <p:nvPicPr>
          <p:cNvPr id="9" name="Picture 8"/>
          <p:cNvPicPr>
            <a:picLocks noChangeAspect="1"/>
          </p:cNvPicPr>
          <p:nvPr/>
        </p:nvPicPr>
        <p:blipFill>
          <a:blip r:embed="rId5"/>
          <a:stretch>
            <a:fillRect/>
          </a:stretch>
        </p:blipFill>
        <p:spPr>
          <a:xfrm>
            <a:off x="9329271" y="919188"/>
            <a:ext cx="2862729" cy="2313685"/>
          </a:xfrm>
          <a:prstGeom prst="rect">
            <a:avLst/>
          </a:prstGeom>
        </p:spPr>
      </p:pic>
      <p:sp>
        <p:nvSpPr>
          <p:cNvPr id="10" name="Title 1"/>
          <p:cNvSpPr txBox="1"/>
          <p:nvPr/>
        </p:nvSpPr>
        <p:spPr>
          <a:xfrm>
            <a:off x="245035" y="1025525"/>
            <a:ext cx="8827247" cy="20523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t-LT" b="1" dirty="0"/>
          </a:p>
        </p:txBody>
      </p:sp>
      <p:sp>
        <p:nvSpPr>
          <p:cNvPr id="12" name="TextBox 11"/>
          <p:cNvSpPr txBox="1"/>
          <p:nvPr/>
        </p:nvSpPr>
        <p:spPr>
          <a:xfrm>
            <a:off x="245035" y="1098122"/>
            <a:ext cx="8664651" cy="1631216"/>
          </a:xfrm>
          <a:prstGeom prst="rect">
            <a:avLst/>
          </a:prstGeom>
          <a:solidFill>
            <a:schemeClr val="accent1">
              <a:lumMod val="20000"/>
              <a:lumOff val="80000"/>
            </a:schemeClr>
          </a:solidFill>
        </p:spPr>
        <p:txBody>
          <a:bodyPr wrap="square">
            <a:spAutoFit/>
          </a:bodyPr>
          <a:lstStyle/>
          <a:p>
            <a:r>
              <a:rPr lang="lt-LT" sz="2000" b="0" i="0" dirty="0">
                <a:effectLst/>
                <a:latin typeface="Arial" panose="020B0604020202020204" pitchFamily="34" charset="0"/>
              </a:rPr>
              <a:t>Po 9 </a:t>
            </a:r>
            <a:r>
              <a:rPr lang="lt-LT" sz="2000" dirty="0">
                <a:latin typeface="Arial" panose="020B0604020202020204" pitchFamily="34" charset="0"/>
              </a:rPr>
              <a:t>balų</a:t>
            </a:r>
            <a:r>
              <a:rPr lang="lt-LT" sz="2000" b="0" i="0" dirty="0">
                <a:effectLst/>
                <a:latin typeface="Arial" panose="020B0604020202020204" pitchFamily="34" charset="0"/>
              </a:rPr>
              <a:t> stiprumo</a:t>
            </a:r>
            <a:r>
              <a:rPr lang="lt-LT" sz="2000" b="0" i="0" baseline="30000" dirty="0">
                <a:effectLst/>
                <a:latin typeface="Arial" panose="020B0604020202020204" pitchFamily="34" charset="0"/>
              </a:rPr>
              <a:t> </a:t>
            </a:r>
            <a:r>
              <a:rPr lang="lt-LT" sz="2000" dirty="0">
                <a:latin typeface="Arial" panose="020B0604020202020204" pitchFamily="34" charset="0"/>
              </a:rPr>
              <a:t>žemės drebėjimo Ramiojo vandenyno pakrantėje</a:t>
            </a:r>
          </a:p>
          <a:p>
            <a:r>
              <a:rPr lang="lt-LT" sz="2000" b="0" i="0" dirty="0">
                <a:effectLst/>
                <a:latin typeface="Arial" panose="020B0604020202020204" pitchFamily="34" charset="0"/>
              </a:rPr>
              <a:t>Japonijos krantus pasiekė </a:t>
            </a:r>
            <a:r>
              <a:rPr lang="lt-LT" sz="2000" dirty="0">
                <a:latin typeface="Arial" panose="020B0604020202020204" pitchFamily="34" charset="0"/>
              </a:rPr>
              <a:t>cunamis. </a:t>
            </a:r>
            <a:r>
              <a:rPr lang="lt-LT" sz="2000" b="0" i="0" dirty="0">
                <a:effectLst/>
                <a:latin typeface="Arial" panose="020B0604020202020204" pitchFamily="34" charset="0"/>
              </a:rPr>
              <a:t>10 m aukščio cunamio banga, užliejo lygumas </a:t>
            </a:r>
            <a:r>
              <a:rPr lang="lt-LT" sz="2000" dirty="0">
                <a:latin typeface="Arial" panose="020B0604020202020204" pitchFamily="34" charset="0"/>
              </a:rPr>
              <a:t>Sendajaus</a:t>
            </a:r>
            <a:r>
              <a:rPr lang="lt-LT" sz="2000" b="0" i="0" dirty="0">
                <a:effectLst/>
                <a:latin typeface="Arial" panose="020B0604020202020204" pitchFamily="34" charset="0"/>
              </a:rPr>
              <a:t> apylinkėse bei mažesnės bangos kitose rytinėse Japonijos pakrantėse. Laivai, automobiliai, pastatai, konteineriai ir visa kita cunamio kelyje tapo milžiniška šiukšlių mase.</a:t>
            </a:r>
            <a:endParaRPr lang="lt-LT"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15" y="374332"/>
            <a:ext cx="10515600" cy="932180"/>
          </a:xfrm>
        </p:spPr>
        <p:txBody>
          <a:bodyPr>
            <a:normAutofit fontScale="90000"/>
          </a:bodyPr>
          <a:lstStyle/>
          <a:p>
            <a:r>
              <a:rPr lang="lt-LT" b="1" dirty="0"/>
              <a:t>Ugnikalnių </a:t>
            </a:r>
            <a:br>
              <a:rPr lang="lt-LT" b="1" dirty="0"/>
            </a:br>
            <a:r>
              <a:rPr lang="lt-LT" b="1" dirty="0"/>
              <a:t>išsiveržimai</a:t>
            </a:r>
          </a:p>
        </p:txBody>
      </p:sp>
      <p:pic>
        <p:nvPicPr>
          <p:cNvPr id="5" name="Content Placeholder 4"/>
          <p:cNvPicPr>
            <a:picLocks noGrp="1" noChangeAspect="1"/>
          </p:cNvPicPr>
          <p:nvPr>
            <p:ph idx="1"/>
          </p:nvPr>
        </p:nvPicPr>
        <p:blipFill>
          <a:blip r:embed="rId3"/>
          <a:stretch>
            <a:fillRect/>
          </a:stretch>
        </p:blipFill>
        <p:spPr>
          <a:xfrm>
            <a:off x="7430450" y="0"/>
            <a:ext cx="4804375" cy="2531782"/>
          </a:xfrm>
        </p:spPr>
      </p:pic>
      <p:sp>
        <p:nvSpPr>
          <p:cNvPr id="9" name="TextBox 8"/>
          <p:cNvSpPr txBox="1"/>
          <p:nvPr/>
        </p:nvSpPr>
        <p:spPr>
          <a:xfrm>
            <a:off x="144003" y="1714083"/>
            <a:ext cx="6651251" cy="4523105"/>
          </a:xfrm>
          <a:prstGeom prst="rect">
            <a:avLst/>
          </a:prstGeom>
          <a:noFill/>
        </p:spPr>
        <p:txBody>
          <a:bodyPr wrap="square">
            <a:spAutoFit/>
          </a:bodyPr>
          <a:lstStyle/>
          <a:p>
            <a:r>
              <a:rPr lang="lt-LT" sz="2400" b="1" dirty="0"/>
              <a:t>Paplitimas: </a:t>
            </a:r>
            <a:r>
              <a:rPr lang="lt-LT" sz="2400" dirty="0"/>
              <a:t>panyrančių ir tolstančių </a:t>
            </a:r>
          </a:p>
          <a:p>
            <a:r>
              <a:rPr lang="lt-LT" sz="2400" dirty="0"/>
              <a:t>litosferų plokščių pakraščiuose.</a:t>
            </a:r>
          </a:p>
          <a:p>
            <a:r>
              <a:rPr lang="lt-LT" sz="2400" b="1" dirty="0"/>
              <a:t>Nustatymas: </a:t>
            </a:r>
            <a:r>
              <a:rPr lang="lt-LT" sz="2400" dirty="0"/>
              <a:t>žemės aktyvumo </a:t>
            </a:r>
          </a:p>
          <a:p>
            <a:r>
              <a:rPr lang="lt-LT" sz="2400" dirty="0"/>
              <a:t>fiksavimas, suaktyvėję žemės </a:t>
            </a:r>
          </a:p>
          <a:p>
            <a:r>
              <a:rPr lang="lt-LT" sz="2400" dirty="0"/>
              <a:t>drebėjimai. </a:t>
            </a:r>
          </a:p>
          <a:p>
            <a:r>
              <a:rPr lang="lt-LT" sz="2400" b="1" dirty="0"/>
              <a:t>Padariniai: </a:t>
            </a:r>
            <a:r>
              <a:rPr lang="lt-LT" sz="2400" dirty="0"/>
              <a:t>pavojus žmonių gyvybėms, </a:t>
            </a:r>
          </a:p>
          <a:p>
            <a:r>
              <a:rPr lang="lt-LT" sz="2400" dirty="0"/>
              <a:t>gaisrai, lavos užlietos gyvenvietės ir </a:t>
            </a:r>
          </a:p>
          <a:p>
            <a:r>
              <a:rPr lang="lt-LT" sz="2400" dirty="0"/>
              <a:t>dirbamieji laukai, paralyžuoja </a:t>
            </a:r>
          </a:p>
          <a:p>
            <a:r>
              <a:rPr lang="lt-LT" sz="2400" dirty="0"/>
              <a:t>transportą, sugadina komunikacijas.</a:t>
            </a:r>
          </a:p>
          <a:p>
            <a:r>
              <a:rPr lang="lt-LT" sz="2400" b="1" dirty="0"/>
              <a:t>Nauda: </a:t>
            </a:r>
            <a:r>
              <a:rPr lang="lt-LT" sz="2400" dirty="0"/>
              <a:t>geoterminė energija, derlingi vulkaniniai dirvožemiai, naudingosios iškasenos, skatinamas turizmas. </a:t>
            </a:r>
          </a:p>
        </p:txBody>
      </p:sp>
      <p:pic>
        <p:nvPicPr>
          <p:cNvPr id="11" name="Picture 10"/>
          <p:cNvPicPr>
            <a:picLocks noChangeAspect="1"/>
          </p:cNvPicPr>
          <p:nvPr/>
        </p:nvPicPr>
        <p:blipFill>
          <a:blip r:embed="rId4"/>
          <a:stretch>
            <a:fillRect/>
          </a:stretch>
        </p:blipFill>
        <p:spPr>
          <a:xfrm>
            <a:off x="5029200" y="53975"/>
            <a:ext cx="2456180" cy="4686300"/>
          </a:xfrm>
          <a:prstGeom prst="rect">
            <a:avLst/>
          </a:prstGeom>
        </p:spPr>
      </p:pic>
      <p:pic>
        <p:nvPicPr>
          <p:cNvPr id="13" name="Picture 12"/>
          <p:cNvPicPr>
            <a:picLocks noChangeAspect="1"/>
          </p:cNvPicPr>
          <p:nvPr/>
        </p:nvPicPr>
        <p:blipFill>
          <a:blip r:embed="rId5"/>
          <a:stretch>
            <a:fillRect/>
          </a:stretch>
        </p:blipFill>
        <p:spPr>
          <a:xfrm>
            <a:off x="7092471" y="2746729"/>
            <a:ext cx="5099529" cy="411127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65125"/>
            <a:ext cx="11039475" cy="1325563"/>
          </a:xfrm>
        </p:spPr>
        <p:txBody>
          <a:bodyPr>
            <a:normAutofit/>
          </a:bodyPr>
          <a:lstStyle/>
          <a:p>
            <a:r>
              <a:rPr lang="lt-LT" sz="4000" b="1" dirty="0"/>
              <a:t>Pavyzdys: ugnikalnio išsiveržimas Havajuose 2023 m. birželio 7 d.</a:t>
            </a:r>
          </a:p>
        </p:txBody>
      </p:sp>
      <p:sp>
        <p:nvSpPr>
          <p:cNvPr id="3" name="Content Placeholder 2"/>
          <p:cNvSpPr>
            <a:spLocks noGrp="1"/>
          </p:cNvSpPr>
          <p:nvPr>
            <p:ph idx="1"/>
          </p:nvPr>
        </p:nvSpPr>
        <p:spPr>
          <a:xfrm>
            <a:off x="262890" y="2129425"/>
            <a:ext cx="5962546" cy="3854180"/>
          </a:xfrm>
          <a:solidFill>
            <a:schemeClr val="accent1">
              <a:lumMod val="20000"/>
              <a:lumOff val="80000"/>
            </a:schemeClr>
          </a:solidFill>
        </p:spPr>
        <p:txBody>
          <a:bodyPr>
            <a:normAutofit/>
          </a:bodyPr>
          <a:lstStyle/>
          <a:p>
            <a:pPr marL="0" indent="0">
              <a:buNone/>
            </a:pPr>
            <a:r>
              <a:rPr lang="lt-LT" sz="2400" b="0" i="0" dirty="0">
                <a:solidFill>
                  <a:srgbClr val="000000"/>
                </a:solidFill>
                <a:effectLst/>
                <a:latin typeface="Calibri" panose="020F0502020204030204" pitchFamily="34" charset="0"/>
                <a:cs typeface="Calibri" panose="020F0502020204030204" pitchFamily="34" charset="0"/>
              </a:rPr>
              <a:t>Kilauea – aktyvus ugnikalnis pietinėje Havajų salų grandinės dalyje, vienas iš penkių vulkanų, formuojančių Didžiąją salą. Šis ugnikalnis dažnai išsiveržia, todėl vietiniai jį taip ir pavadino - Kilauea reiškia plėtimąsis.</a:t>
            </a:r>
          </a:p>
          <a:p>
            <a:pPr marL="0" indent="0">
              <a:buNone/>
            </a:pPr>
            <a:r>
              <a:rPr lang="lt-LT" sz="2400" b="0" i="0" dirty="0">
                <a:solidFill>
                  <a:srgbClr val="000000"/>
                </a:solidFill>
                <a:effectLst/>
                <a:latin typeface="Calibri" panose="020F0502020204030204" pitchFamily="34" charset="0"/>
                <a:cs typeface="Calibri" panose="020F0502020204030204" pitchFamily="34" charset="0"/>
              </a:rPr>
              <a:t>Havajai yra turistų gausiai lankomas salynas, į kurį žmones vilioja ir unikali ugnikalnių formuojama gamta. Nors Kilauea išsiveržimas kol kas nekelia nerimo, bet žmonės parariama sekti naujienas, o į tokius įvykius atsižvelgia aviaciją kontroliuojančios institucijos.</a:t>
            </a:r>
            <a:endParaRPr lang="lt-LT" sz="24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7099094" y="1097279"/>
            <a:ext cx="5092906" cy="3046095"/>
          </a:xfrm>
          <a:prstGeom prst="rect">
            <a:avLst/>
          </a:prstGeom>
        </p:spPr>
      </p:pic>
      <p:pic>
        <p:nvPicPr>
          <p:cNvPr id="7" name="Picture 6"/>
          <p:cNvPicPr>
            <a:picLocks noChangeAspect="1"/>
          </p:cNvPicPr>
          <p:nvPr/>
        </p:nvPicPr>
        <p:blipFill>
          <a:blip r:embed="rId4"/>
          <a:stretch>
            <a:fillRect/>
          </a:stretch>
        </p:blipFill>
        <p:spPr>
          <a:xfrm>
            <a:off x="7099093" y="4254292"/>
            <a:ext cx="5022173" cy="25008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 y="193676"/>
            <a:ext cx="10515600" cy="829310"/>
          </a:xfrm>
        </p:spPr>
        <p:txBody>
          <a:bodyPr/>
          <a:lstStyle/>
          <a:p>
            <a:r>
              <a:rPr lang="lt-LT" b="1" dirty="0"/>
              <a:t>Uraganai</a:t>
            </a:r>
          </a:p>
        </p:txBody>
      </p:sp>
      <p:sp>
        <p:nvSpPr>
          <p:cNvPr id="3" name="Content Placeholder 2"/>
          <p:cNvSpPr>
            <a:spLocks noGrp="1"/>
          </p:cNvSpPr>
          <p:nvPr>
            <p:ph idx="1"/>
          </p:nvPr>
        </p:nvSpPr>
        <p:spPr>
          <a:xfrm>
            <a:off x="129987" y="912863"/>
            <a:ext cx="4391025" cy="3192939"/>
          </a:xfrm>
        </p:spPr>
        <p:txBody>
          <a:bodyPr>
            <a:normAutofit/>
          </a:bodyPr>
          <a:lstStyle/>
          <a:p>
            <a:pPr marL="0" indent="0">
              <a:buNone/>
            </a:pPr>
            <a:r>
              <a:rPr lang="lt-LT" sz="2400" dirty="0"/>
              <a:t>Skirtingi pavadinimai priklauso nuo teritorijos, kuriuose formuojasi</a:t>
            </a:r>
          </a:p>
          <a:p>
            <a:pPr marL="0" indent="0">
              <a:buNone/>
            </a:pPr>
            <a:r>
              <a:rPr lang="lt-LT" sz="2000" b="1" i="0" dirty="0">
                <a:solidFill>
                  <a:srgbClr val="202122"/>
                </a:solidFill>
                <a:effectLst/>
                <a:latin typeface="Arial" panose="020B0604020202020204" pitchFamily="34" charset="0"/>
              </a:rPr>
              <a:t>Uraganas</a:t>
            </a:r>
            <a:r>
              <a:rPr lang="lt-LT" sz="2000" b="0" i="0" dirty="0">
                <a:solidFill>
                  <a:srgbClr val="202122"/>
                </a:solidFill>
                <a:effectLst/>
                <a:latin typeface="Arial" panose="020B0604020202020204" pitchFamily="34" charset="0"/>
              </a:rPr>
              <a:t> - Šiaurės Atlante ir Ramiojo vandenyno šiaurės rytuose; </a:t>
            </a:r>
          </a:p>
          <a:p>
            <a:pPr marL="0" indent="0">
              <a:buNone/>
            </a:pPr>
            <a:r>
              <a:rPr lang="lt-LT" sz="2000" b="1" i="0" dirty="0">
                <a:solidFill>
                  <a:srgbClr val="202122"/>
                </a:solidFill>
                <a:effectLst/>
                <a:latin typeface="Arial" panose="020B0604020202020204" pitchFamily="34" charset="0"/>
              </a:rPr>
              <a:t>Taifūnas</a:t>
            </a:r>
            <a:r>
              <a:rPr lang="lt-LT" sz="2000" b="0" i="0" dirty="0">
                <a:solidFill>
                  <a:srgbClr val="202122"/>
                </a:solidFill>
                <a:effectLst/>
                <a:latin typeface="Arial" panose="020B0604020202020204" pitchFamily="34" charset="0"/>
              </a:rPr>
              <a:t> – Ramiojo vandenyno šiaurės vakarai;</a:t>
            </a:r>
          </a:p>
          <a:p>
            <a:pPr marL="0" indent="0">
              <a:buNone/>
            </a:pPr>
            <a:r>
              <a:rPr lang="lt-LT" sz="2000" b="1" dirty="0">
                <a:solidFill>
                  <a:srgbClr val="202122"/>
                </a:solidFill>
                <a:latin typeface="Arial" panose="020B0604020202020204" pitchFamily="34" charset="0"/>
              </a:rPr>
              <a:t>C</a:t>
            </a:r>
            <a:r>
              <a:rPr lang="lt-LT" sz="2000" b="1" i="0" dirty="0">
                <a:solidFill>
                  <a:srgbClr val="202122"/>
                </a:solidFill>
                <a:effectLst/>
                <a:latin typeface="Arial" panose="020B0604020202020204" pitchFamily="34" charset="0"/>
              </a:rPr>
              <a:t>iklonas</a:t>
            </a:r>
            <a:r>
              <a:rPr lang="lt-LT" sz="2000" b="0" i="0" dirty="0">
                <a:solidFill>
                  <a:srgbClr val="202122"/>
                </a:solidFill>
                <a:effectLst/>
                <a:latin typeface="Arial" panose="020B0604020202020204" pitchFamily="34" charset="0"/>
              </a:rPr>
              <a:t> – Indijos vandenyne.</a:t>
            </a:r>
            <a:endParaRPr lang="lt-LT" sz="2000" dirty="0"/>
          </a:p>
        </p:txBody>
      </p:sp>
      <p:sp>
        <p:nvSpPr>
          <p:cNvPr id="5" name="TextBox 4"/>
          <p:cNvSpPr txBox="1"/>
          <p:nvPr/>
        </p:nvSpPr>
        <p:spPr>
          <a:xfrm>
            <a:off x="7440931" y="121623"/>
            <a:ext cx="4686300" cy="3477875"/>
          </a:xfrm>
          <a:prstGeom prst="rect">
            <a:avLst/>
          </a:prstGeom>
          <a:noFill/>
        </p:spPr>
        <p:txBody>
          <a:bodyPr wrap="square">
            <a:spAutoFit/>
          </a:bodyPr>
          <a:lstStyle/>
          <a:p>
            <a:r>
              <a:rPr lang="lt-LT" sz="2000" dirty="0">
                <a:latin typeface="Arial" panose="020B0604020202020204" pitchFamily="34" charset="0"/>
                <a:cs typeface="Arial" panose="020B0604020202020204" pitchFamily="34" charset="0"/>
              </a:rPr>
              <a:t>Pagal Boforto skalę, uraganu laikomas toks vėjas, kurio greitis nemažesnis nei 30 m/s. Kartais uraganas nusiaubia milžiniškas, kelių šimtų kilometrų skersmens teritorijas. Jo metu kyla smarkios liūtys arba retais atvejais pūga, pasitaiko viesulai. Atogrąžų ciklonai būdingi atogrąžų kraštuose ir susidaro virš įšilusių jūrų ir vandenynų, todėl dažniausiai kyla vasaros pabaigoje.</a:t>
            </a:r>
          </a:p>
        </p:txBody>
      </p:sp>
      <p:sp>
        <p:nvSpPr>
          <p:cNvPr id="7" name="TextBox 6"/>
          <p:cNvSpPr txBox="1"/>
          <p:nvPr/>
        </p:nvSpPr>
        <p:spPr>
          <a:xfrm>
            <a:off x="129987" y="4276784"/>
            <a:ext cx="6705599" cy="2554545"/>
          </a:xfrm>
          <a:prstGeom prst="rect">
            <a:avLst/>
          </a:prstGeom>
          <a:noFill/>
        </p:spPr>
        <p:txBody>
          <a:bodyPr wrap="square">
            <a:spAutoFit/>
          </a:bodyPr>
          <a:lstStyle/>
          <a:p>
            <a:r>
              <a:rPr lang="lt-LT" sz="2000" dirty="0">
                <a:latin typeface="Arial" panose="020B0604020202020204" pitchFamily="34" charset="0"/>
                <a:cs typeface="Arial" panose="020B0604020202020204" pitchFamily="34" charset="0"/>
              </a:rPr>
              <a:t>Priklausomai nuo intensyvumo tropiniai ciklonai </a:t>
            </a:r>
            <a:r>
              <a:rPr lang="lt-LT" sz="2000" b="1" dirty="0">
                <a:latin typeface="Arial" panose="020B0604020202020204" pitchFamily="34" charset="0"/>
                <a:cs typeface="Arial" panose="020B0604020202020204" pitchFamily="34" charset="0"/>
              </a:rPr>
              <a:t>skirstomi į 5 kategorijas</a:t>
            </a:r>
            <a:r>
              <a:rPr lang="lt-LT" sz="2000" dirty="0">
                <a:latin typeface="Arial" panose="020B0604020202020204" pitchFamily="34" charset="0"/>
                <a:cs typeface="Arial" panose="020B0604020202020204" pitchFamily="34" charset="0"/>
              </a:rPr>
              <a:t>. Pagrindiniai požymiai yra vėjo greitis ir griaunamoji jėga. </a:t>
            </a:r>
          </a:p>
          <a:p>
            <a:r>
              <a:rPr lang="lt-LT" sz="2000" dirty="0">
                <a:latin typeface="Arial" panose="020B0604020202020204" pitchFamily="34" charset="0"/>
                <a:cs typeface="Arial" panose="020B0604020202020204" pitchFamily="34" charset="0"/>
              </a:rPr>
              <a:t>1 kategorija: vėjo stiprumas siekia 33-44 m/s. </a:t>
            </a:r>
          </a:p>
          <a:p>
            <a:r>
              <a:rPr lang="lt-LT" sz="2000" dirty="0">
                <a:latin typeface="Arial" panose="020B0604020202020204" pitchFamily="34" charset="0"/>
                <a:cs typeface="Arial" panose="020B0604020202020204" pitchFamily="34" charset="0"/>
              </a:rPr>
              <a:t>2 kategorija: vėjo stiprumas siekia 45-51 m/s. </a:t>
            </a:r>
          </a:p>
          <a:p>
            <a:r>
              <a:rPr lang="lt-LT" sz="2000" dirty="0">
                <a:latin typeface="Arial" panose="020B0604020202020204" pitchFamily="34" charset="0"/>
                <a:cs typeface="Arial" panose="020B0604020202020204" pitchFamily="34" charset="0"/>
              </a:rPr>
              <a:t>3 kategorija: vėjo stiprumas siekia 52-61 m/s. </a:t>
            </a:r>
          </a:p>
          <a:p>
            <a:r>
              <a:rPr lang="lt-LT" sz="2000" dirty="0">
                <a:latin typeface="Arial" panose="020B0604020202020204" pitchFamily="34" charset="0"/>
                <a:cs typeface="Arial" panose="020B0604020202020204" pitchFamily="34" charset="0"/>
              </a:rPr>
              <a:t>4 kategorija: vėjo stiprumas siekia 62-73 m/s. </a:t>
            </a:r>
          </a:p>
          <a:p>
            <a:r>
              <a:rPr lang="lt-LT" sz="2000" dirty="0">
                <a:latin typeface="Arial" panose="020B0604020202020204" pitchFamily="34" charset="0"/>
                <a:cs typeface="Arial" panose="020B0604020202020204" pitchFamily="34" charset="0"/>
              </a:rPr>
              <a:t>5 kategorija: vėjo stiprumas viršija 74 m/s.</a:t>
            </a:r>
          </a:p>
        </p:txBody>
      </p:sp>
      <p:pic>
        <p:nvPicPr>
          <p:cNvPr id="9" name="Picture 8"/>
          <p:cNvPicPr>
            <a:picLocks noChangeAspect="1"/>
          </p:cNvPicPr>
          <p:nvPr/>
        </p:nvPicPr>
        <p:blipFill>
          <a:blip r:embed="rId3"/>
          <a:stretch>
            <a:fillRect/>
          </a:stretch>
        </p:blipFill>
        <p:spPr>
          <a:xfrm>
            <a:off x="7228462" y="3735504"/>
            <a:ext cx="4858918" cy="3059631"/>
          </a:xfrm>
          <a:prstGeom prst="rect">
            <a:avLst/>
          </a:prstGeom>
        </p:spPr>
      </p:pic>
      <p:pic>
        <p:nvPicPr>
          <p:cNvPr id="11" name="Picture 10"/>
          <p:cNvPicPr>
            <a:picLocks noChangeAspect="1"/>
          </p:cNvPicPr>
          <p:nvPr/>
        </p:nvPicPr>
        <p:blipFill>
          <a:blip r:embed="rId4"/>
          <a:stretch>
            <a:fillRect/>
          </a:stretch>
        </p:blipFill>
        <p:spPr>
          <a:xfrm>
            <a:off x="4551008" y="2343859"/>
            <a:ext cx="2494735" cy="1601395"/>
          </a:xfrm>
          <a:prstGeom prst="rect">
            <a:avLst/>
          </a:prstGeom>
        </p:spPr>
      </p:pic>
      <p:pic>
        <p:nvPicPr>
          <p:cNvPr id="13" name="Picture 12"/>
          <p:cNvPicPr>
            <a:picLocks noChangeAspect="1"/>
          </p:cNvPicPr>
          <p:nvPr/>
        </p:nvPicPr>
        <p:blipFill>
          <a:blip r:embed="rId5"/>
          <a:stretch>
            <a:fillRect/>
          </a:stretch>
        </p:blipFill>
        <p:spPr>
          <a:xfrm>
            <a:off x="4532442" y="372419"/>
            <a:ext cx="2745334" cy="17421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7" ma:contentTypeDescription="Kurkite naują dokumentą." ma:contentTypeScope="" ma:versionID="ba0ee4624a6ffe9f896c0b29d94c2dc3">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ba7e906b2aa2c1073a589d8ed2af9af8"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F4EF13-D564-4234-BFA3-7BE304D63CC5}"/>
</file>

<file path=customXml/itemProps2.xml><?xml version="1.0" encoding="utf-8"?>
<ds:datastoreItem xmlns:ds="http://schemas.openxmlformats.org/officeDocument/2006/customXml" ds:itemID="{56828955-D977-45B3-A6CB-06165E466DF1}"/>
</file>

<file path=docProps/app.xml><?xml version="1.0" encoding="utf-8"?>
<Properties xmlns="http://schemas.openxmlformats.org/officeDocument/2006/extended-properties" xmlns:vt="http://schemas.openxmlformats.org/officeDocument/2006/docPropsVTypes">
  <TotalTime>6</TotalTime>
  <Words>2968</Words>
  <Application>Microsoft Office PowerPoint</Application>
  <PresentationFormat>Widescreen</PresentationFormat>
  <Paragraphs>258</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Palemonas</vt:lpstr>
      <vt:lpstr>Office Theme</vt:lpstr>
      <vt:lpstr>7 klasė   Stichinių gamtos reiškinių pavyzdžiai, jų geografinio pasireiškimo teritorijos ir keliamos grėsmės. Priemonės, kaip prognozuojami pavojingi gamtos reiškiniai, kaip apsisaugoti arba švelninti galimą poveikį  </vt:lpstr>
      <vt:lpstr>Stichiniai gamtos reiškiniai</vt:lpstr>
      <vt:lpstr>Žemės drebėjimai</vt:lpstr>
      <vt:lpstr>Pavyzdys: žemės drebėjimas Turkijoje  ir Sirijoje 2023 m. </vt:lpstr>
      <vt:lpstr>Cunamiai</vt:lpstr>
      <vt:lpstr>Pavyzdys: 2011 metais cunamis Sendajuje, Japonija </vt:lpstr>
      <vt:lpstr>Ugnikalnių  išsiveržimai</vt:lpstr>
      <vt:lpstr>Pavyzdys: ugnikalnio išsiveržimas Havajuose 2023 m. birželio 7 d.</vt:lpstr>
      <vt:lpstr>Uraganai</vt:lpstr>
      <vt:lpstr>Pavyzdys: Atogrąžų audra Madagaskare 2023 m sausio mėn.</vt:lpstr>
      <vt:lpstr>                                Tornadai</vt:lpstr>
      <vt:lpstr>Pavyzdys: JAV talžė tornadai, 2023 m. balandis</vt:lpstr>
      <vt:lpstr>Potvyniai</vt:lpstr>
      <vt:lpstr>Pavyzdys: potvyniai Italijoje 2023 m gegužės mėn.</vt:lpstr>
      <vt:lpstr>Karščio bangos - tai itin karštų orų laikotarpis. </vt:lpstr>
      <vt:lpstr>Pavyzdys: 2023 m vasaros karščio bangos Pietų Europoje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Stichinių gamtos reiškinių pavyzdžiai, jų geografinio pasireiškimo teritorijos ir keliamos grėsmės. Priemonės, kaip prognozuojami pavojingi gamtos reiškiniai, kaip apsisaugoti arba švelninti galimą poveikį.</dc:title>
  <dc:creator>ANGELĖ PAKAMORIENĖ</dc:creator>
  <cp:lastModifiedBy>Inga</cp:lastModifiedBy>
  <cp:revision>21</cp:revision>
  <dcterms:created xsi:type="dcterms:W3CDTF">2023-07-20T08:54:00Z</dcterms:created>
  <dcterms:modified xsi:type="dcterms:W3CDTF">2023-09-01T10:56:00Z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1033-10.2.0.6051</vt:lpwstr>
  </property>
</Properties>
</file>