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5143500" type="screen16x9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62" d="100"/>
          <a:sy n="162" d="100"/>
        </p:scale>
        <p:origin x="-96" y="-6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36DCC-EEE0-4D64-AA1F-656F1ABBC9F1}" type="datetimeFigureOut">
              <a:rPr lang="lt-LT" smtClean="0"/>
              <a:t>2023-08-31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B0B44-0F46-49FB-ACAF-57063069D85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64066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Kodėl Paklaidos ir duomenų pateikimas yra labai svarbūs?</a:t>
            </a:r>
          </a:p>
          <a:p>
            <a:r>
              <a:rPr lang="lt-LT" dirty="0" smtClean="0"/>
              <a:t>Kaip pavyzdys gali būti pateikiamas Space Shuttle Challenger 25 skrydžio avarijos priežastys.</a:t>
            </a:r>
          </a:p>
          <a:p>
            <a:r>
              <a:rPr lang="lt-LT" dirty="0" smtClean="0"/>
              <a:t>Galima sudaryti intrigą, pradžioje neįvardinant įvykio, o tik pasakant, kad kartais klysta ir patys geriausi pasaulio inžinieriai.</a:t>
            </a:r>
          </a:p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B0B44-0F46-49FB-ACAF-57063069D856}" type="slidenum">
              <a:rPr lang="lt-LT" smtClean="0"/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46321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Sprogimo priežastis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C2447-83BC-48AC-9BFE-F6EA461C6C09}" type="slidenum">
              <a:rPr lang="lt-LT" smtClean="0">
                <a:solidFill>
                  <a:prstClr val="black"/>
                </a:solidFill>
              </a:rPr>
              <a:pPr/>
              <a:t>10</a:t>
            </a:fld>
            <a:endParaRPr lang="lt-L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960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Grafiko originalas.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C2447-83BC-48AC-9BFE-F6EA461C6C09}" type="slidenum">
              <a:rPr lang="lt-LT" smtClean="0">
                <a:solidFill>
                  <a:prstClr val="black"/>
                </a:solidFill>
              </a:rPr>
              <a:pPr/>
              <a:t>11</a:t>
            </a:fld>
            <a:endParaRPr lang="lt-L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994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Priežastis labai paprasta: šąlant guma kietėja.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C2447-83BC-48AC-9BFE-F6EA461C6C09}" type="slidenum">
              <a:rPr lang="lt-LT" smtClean="0">
                <a:solidFill>
                  <a:prstClr val="black"/>
                </a:solidFill>
              </a:rPr>
              <a:pPr/>
              <a:t>12</a:t>
            </a:fld>
            <a:endParaRPr lang="lt-L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002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Tyrimo metu uždaroje talpoje vyksta degimas, talpos dalys sujungtos specialios paskirties guminėmis tarpinėmis.</a:t>
            </a:r>
          </a:p>
          <a:p>
            <a:r>
              <a:rPr lang="lt-LT" dirty="0" smtClean="0"/>
              <a:t>Kartais (7/24) bandymo metu guma pažeidžiama, skaičiuojamas defektų skaičius, jų pažeidimo lygis (plotas, gylis).</a:t>
            </a:r>
          </a:p>
          <a:p>
            <a:r>
              <a:rPr lang="lt-LT" dirty="0" smtClean="0"/>
              <a:t>Grafike pavaizduota defektų skaičiaus priklausomybė nuo aplinkos oro temperatūros.</a:t>
            </a:r>
          </a:p>
          <a:p>
            <a:r>
              <a:rPr lang="lt-LT" dirty="0" smtClean="0"/>
              <a:t>Mokiniams pabrėžiama, kad buvo 24 bandymai.</a:t>
            </a:r>
          </a:p>
          <a:p>
            <a:r>
              <a:rPr lang="lt-LT" dirty="0" smtClean="0"/>
              <a:t>Mokinių klausiama, ar jie mato priklausomybę nuo oro temperatūros? Kokias išvadas jie darytų? Kaip kitaip pateiktų rezultatus? ir pan.</a:t>
            </a:r>
          </a:p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C2447-83BC-48AC-9BFE-F6EA461C6C09}" type="slidenum">
              <a:rPr lang="lt-LT" smtClean="0">
                <a:solidFill>
                  <a:prstClr val="black"/>
                </a:solidFill>
              </a:rPr>
              <a:pPr/>
              <a:t>2</a:t>
            </a:fld>
            <a:endParaRPr lang="lt-L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445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Apibensdrinant mokinių atsakymus į anksčiau iškeltus klausimus, pateikiami šie klausimai.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C2447-83BC-48AC-9BFE-F6EA461C6C09}" type="slidenum">
              <a:rPr lang="lt-LT" smtClean="0">
                <a:solidFill>
                  <a:prstClr val="black"/>
                </a:solidFill>
              </a:rPr>
              <a:pPr/>
              <a:t>3</a:t>
            </a:fld>
            <a:endParaRPr lang="lt-L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468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Taip atrodo grafikas su visais rezultatais.</a:t>
            </a:r>
          </a:p>
          <a:p>
            <a:r>
              <a:rPr lang="lt-LT" dirty="0" smtClean="0"/>
              <a:t>Ką galima įžiūrėti grafike? Ką mokiniai, tyrėjų vietoje, darytų, matydami tokius rezulatatus?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C2447-83BC-48AC-9BFE-F6EA461C6C09}" type="slidenum">
              <a:rPr lang="lt-LT" smtClean="0">
                <a:solidFill>
                  <a:prstClr val="black"/>
                </a:solidFill>
              </a:rPr>
              <a:pPr/>
              <a:t>4</a:t>
            </a:fld>
            <a:endParaRPr lang="lt-L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384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Grafikas truputį transformuojamas, kokias išvadas galima datyti dabar?</a:t>
            </a:r>
          </a:p>
          <a:p>
            <a:r>
              <a:rPr lang="lt-LT" dirty="0" smtClean="0"/>
              <a:t>Kokia</a:t>
            </a:r>
            <a:r>
              <a:rPr lang="lt-LT" baseline="0" dirty="0" smtClean="0"/>
              <a:t> kaina buvo neteisingo duomenų pateikimo ir interpretavimo?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C2447-83BC-48AC-9BFE-F6EA461C6C09}" type="slidenum">
              <a:rPr lang="lt-LT" smtClean="0">
                <a:solidFill>
                  <a:prstClr val="black"/>
                </a:solidFill>
              </a:rPr>
              <a:pPr/>
              <a:t>5</a:t>
            </a:fld>
            <a:endParaRPr lang="lt-L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164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Space Shuttle Challenger 25 tragedijos rytą buvo neįprastai šalta.</a:t>
            </a:r>
          </a:p>
          <a:p>
            <a:r>
              <a:rPr lang="lt-LT" dirty="0" smtClean="0"/>
              <a:t>Mokslininkai pasidavė visuomenės spaudimui, nes susidomėjimas skrydžiu buvo labai didelis.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C2447-83BC-48AC-9BFE-F6EA461C6C09}" type="slidenum">
              <a:rPr lang="lt-LT" smtClean="0">
                <a:solidFill>
                  <a:prstClr val="black"/>
                </a:solidFill>
              </a:rPr>
              <a:pPr/>
              <a:t>6</a:t>
            </a:fld>
            <a:endParaRPr lang="lt-L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999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Daugiau informacijos apie skrydį.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C2447-83BC-48AC-9BFE-F6EA461C6C09}" type="slidenum">
              <a:rPr lang="lt-LT" smtClean="0">
                <a:solidFill>
                  <a:prstClr val="black"/>
                </a:solidFill>
              </a:rPr>
              <a:pPr/>
              <a:t>7</a:t>
            </a:fld>
            <a:endParaRPr lang="lt-L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498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Space Shuttle Challenger konstrukcija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C2447-83BC-48AC-9BFE-F6EA461C6C09}" type="slidenum">
              <a:rPr lang="lt-LT" smtClean="0">
                <a:solidFill>
                  <a:prstClr val="black"/>
                </a:solidFill>
              </a:rPr>
              <a:pPr/>
              <a:t>8</a:t>
            </a:fld>
            <a:endParaRPr lang="lt-L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079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Space Shuttle Challenger konstrukcija</a:t>
            </a:r>
          </a:p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C2447-83BC-48AC-9BFE-F6EA461C6C09}" type="slidenum">
              <a:rPr lang="lt-LT" smtClean="0">
                <a:solidFill>
                  <a:prstClr val="black"/>
                </a:solidFill>
              </a:rPr>
              <a:pPr/>
              <a:t>9</a:t>
            </a:fld>
            <a:endParaRPr lang="lt-L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625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F8FF2-E55C-4BC2-BF23-DC5FBEF91234}" type="datetimeFigureOut">
              <a:rPr lang="lt-LT" smtClean="0"/>
              <a:t>2023-08-31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09FC-DA19-4018-B075-D07F32DF4B0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85498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F8FF2-E55C-4BC2-BF23-DC5FBEF91234}" type="datetimeFigureOut">
              <a:rPr lang="lt-LT" smtClean="0"/>
              <a:t>2023-08-31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09FC-DA19-4018-B075-D07F32DF4B0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96170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5980"/>
            <a:ext cx="27432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5980"/>
            <a:ext cx="80772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F8FF2-E55C-4BC2-BF23-DC5FBEF91234}" type="datetimeFigureOut">
              <a:rPr lang="lt-LT" smtClean="0"/>
              <a:t>2023-08-31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09FC-DA19-4018-B075-D07F32DF4B0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56876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242F-BF99-4679-8412-C14FF7B15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75F0-6B15-426F-B554-A3DE9A581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907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5628611" cy="994172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242F-BF99-4679-8412-C14FF7B15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75F0-6B15-426F-B554-A3DE9A581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330" y="87173"/>
            <a:ext cx="906066" cy="63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11112" y="196777"/>
            <a:ext cx="1577532" cy="45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34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242F-BF99-4679-8412-C14FF7B15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75F0-6B15-426F-B554-A3DE9A581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774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F8FF2-E55C-4BC2-BF23-DC5FBEF91234}" type="datetimeFigureOut">
              <a:rPr lang="lt-LT" smtClean="0"/>
              <a:t>2023-08-31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09FC-DA19-4018-B075-D07F32DF4B0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09784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F8FF2-E55C-4BC2-BF23-DC5FBEF91234}" type="datetimeFigureOut">
              <a:rPr lang="lt-LT" smtClean="0"/>
              <a:t>2023-08-31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09FC-DA19-4018-B075-D07F32DF4B0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18348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4102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00152"/>
            <a:ext cx="54102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F8FF2-E55C-4BC2-BF23-DC5FBEF91234}" type="datetimeFigureOut">
              <a:rPr lang="lt-LT" smtClean="0"/>
              <a:t>2023-08-31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09FC-DA19-4018-B075-D07F32DF4B0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20670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F8FF2-E55C-4BC2-BF23-DC5FBEF91234}" type="datetimeFigureOut">
              <a:rPr lang="lt-LT" smtClean="0"/>
              <a:t>2023-08-31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09FC-DA19-4018-B075-D07F32DF4B0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28258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F8FF2-E55C-4BC2-BF23-DC5FBEF91234}" type="datetimeFigureOut">
              <a:rPr lang="lt-LT" smtClean="0"/>
              <a:t>2023-08-31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09FC-DA19-4018-B075-D07F32DF4B0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18870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F8FF2-E55C-4BC2-BF23-DC5FBEF91234}" type="datetimeFigureOut">
              <a:rPr lang="lt-LT" smtClean="0"/>
              <a:t>2023-08-31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09FC-DA19-4018-B075-D07F32DF4B0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57882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F8FF2-E55C-4BC2-BF23-DC5FBEF91234}" type="datetimeFigureOut">
              <a:rPr lang="lt-LT" smtClean="0"/>
              <a:t>2023-08-31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09FC-DA19-4018-B075-D07F32DF4B0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7993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F8FF2-E55C-4BC2-BF23-DC5FBEF91234}" type="datetimeFigureOut">
              <a:rPr lang="lt-LT" smtClean="0"/>
              <a:t>2023-08-31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09FC-DA19-4018-B075-D07F32DF4B0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03283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F8FF2-E55C-4BC2-BF23-DC5FBEF91234}" type="datetimeFigureOut">
              <a:rPr lang="lt-LT" smtClean="0"/>
              <a:t>2023-08-31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109FC-DA19-4018-B075-D07F32DF4B0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4401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A242F-BF99-4679-8412-C14FF7B15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775F0-6B15-426F-B554-A3DE9A581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78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4I3Qt5qMV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lrt.lt/mediateka/irasas/2000141429/mokslo-sriuba-40-metu-nuo-pirmojo-space-shuttle-skrydzio-vieni-ispudingiausiu-erdvelaiviu-zmonijos-istorijoje" TargetMode="External"/><Relationship Id="rId4" Type="http://schemas.openxmlformats.org/officeDocument/2006/relationships/hyperlink" Target="http://mokslosriuba.lt/kartumesgalime/mokslo-sriuba-apie-legendini-space-shuttle-erdvelaivi-1-dali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britannica.com/technology/space-shuttle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827" y="1447773"/>
            <a:ext cx="8499964" cy="1322859"/>
          </a:xfrm>
        </p:spPr>
        <p:txBody>
          <a:bodyPr>
            <a:normAutofit fontScale="90000"/>
          </a:bodyPr>
          <a:lstStyle/>
          <a:p>
            <a:r>
              <a:rPr lang="lt-LT" sz="4900" b="1" dirty="0" smtClean="0">
                <a:solidFill>
                  <a:schemeClr val="accent1">
                    <a:lumMod val="50000"/>
                  </a:schemeClr>
                </a:solidFill>
              </a:rPr>
              <a:t>Duomenų pateikimo kaina</a:t>
            </a:r>
            <a:r>
              <a:rPr lang="lt-LT" sz="8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lt-LT" sz="8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lt-LT" sz="3600" b="1" dirty="0" smtClean="0">
                <a:solidFill>
                  <a:schemeClr val="accent1">
                    <a:lumMod val="50000"/>
                  </a:schemeClr>
                </a:solidFill>
              </a:rPr>
              <a:t>III gim. </a:t>
            </a:r>
            <a:r>
              <a:rPr lang="lt-LT" sz="3600" b="1" dirty="0" smtClean="0">
                <a:solidFill>
                  <a:schemeClr val="accent1">
                    <a:lumMod val="50000"/>
                  </a:schemeClr>
                </a:solidFill>
              </a:rPr>
              <a:t>klasė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238473"/>
            <a:ext cx="6858000" cy="1241822"/>
          </a:xfrm>
        </p:spPr>
        <p:txBody>
          <a:bodyPr/>
          <a:lstStyle/>
          <a:p>
            <a:r>
              <a:rPr lang="lt-LT" sz="3600" b="1" dirty="0" smtClean="0">
                <a:solidFill>
                  <a:schemeClr val="accent1">
                    <a:lumMod val="50000"/>
                  </a:schemeClr>
                </a:solidFill>
              </a:rPr>
              <a:t>Rigonda Skorulskienė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544" y="414634"/>
            <a:ext cx="2742161" cy="78551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419" y="190116"/>
            <a:ext cx="1611968" cy="114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684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Vaizdo įrašo faktai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lt-LT" dirty="0" smtClean="0"/>
              <a:t>Dėl </a:t>
            </a:r>
            <a:r>
              <a:rPr lang="lt-LT" dirty="0"/>
              <a:t>sprogimo kalta viena </a:t>
            </a:r>
            <a:r>
              <a:rPr lang="lt-LT" dirty="0" smtClean="0"/>
              <a:t>iš dviejų nešančiųjų raketų, pritvirtintų </a:t>
            </a:r>
            <a:r>
              <a:rPr lang="lt-LT" dirty="0"/>
              <a:t>prie centrinio kuro bako</a:t>
            </a:r>
            <a:r>
              <a:rPr lang="lt-LT" dirty="0" smtClean="0"/>
              <a:t>.</a:t>
            </a:r>
          </a:p>
          <a:p>
            <a:r>
              <a:rPr lang="lt-LT" dirty="0" smtClean="0"/>
              <a:t>Segmentų </a:t>
            </a:r>
            <a:r>
              <a:rPr lang="lt-LT" dirty="0"/>
              <a:t>sujungimo vietoje buvo pastebėtas juodų dūmų debesėlis. Dūmai susidarė pradegus gumos žiedui, sandarinančiam segmentų sujungimo vietą.</a:t>
            </a:r>
          </a:p>
          <a:p>
            <a:r>
              <a:rPr lang="lt-LT" dirty="0" smtClean="0"/>
              <a:t>Vėliau buvo </a:t>
            </a:r>
            <a:r>
              <a:rPr lang="lt-LT" dirty="0"/>
              <a:t>matyti iš </a:t>
            </a:r>
            <a:r>
              <a:rPr lang="lt-LT" dirty="0" smtClean="0"/>
              <a:t>raketos </a:t>
            </a:r>
            <a:r>
              <a:rPr lang="lt-LT" dirty="0"/>
              <a:t>besiveržianti  liepsna, nukreipta tiesiai </a:t>
            </a:r>
            <a:r>
              <a:rPr lang="lt-LT" dirty="0" smtClean="0"/>
              <a:t>į </a:t>
            </a:r>
            <a:r>
              <a:rPr lang="lt-LT" dirty="0"/>
              <a:t>kuro baką, pripildytą skysto vandenilio ir deguonies</a:t>
            </a:r>
            <a:r>
              <a:rPr lang="lt-LT" dirty="0" smtClean="0"/>
              <a:t>.</a:t>
            </a:r>
          </a:p>
          <a:p>
            <a:r>
              <a:rPr lang="lt-LT" dirty="0" smtClean="0"/>
              <a:t>Praėjus </a:t>
            </a:r>
            <a:r>
              <a:rPr lang="lt-LT" dirty="0"/>
              <a:t>73 </a:t>
            </a:r>
            <a:r>
              <a:rPr lang="lt-LT" dirty="0" smtClean="0"/>
              <a:t>sekundėms </a:t>
            </a:r>
            <a:r>
              <a:rPr lang="lt-LT" dirty="0"/>
              <a:t>po </a:t>
            </a:r>
            <a:r>
              <a:rPr lang="lt-LT" dirty="0" smtClean="0"/>
              <a:t>starto </a:t>
            </a:r>
            <a:r>
              <a:rPr lang="lt-LT" dirty="0"/>
              <a:t>bakas sprogo</a:t>
            </a:r>
            <a:r>
              <a:rPr lang="lt-LT" dirty="0" smtClean="0"/>
              <a:t>.</a:t>
            </a:r>
          </a:p>
          <a:p>
            <a:endParaRPr lang="lt-L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F7DD-CAE6-4CF6-B8BE-0C2E7C8375EC}" type="datetime1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2023-08-31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13C2-648D-417D-9FDF-EF78ED29859A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37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Ir profesionalai klysta...</a:t>
            </a:r>
            <a:br>
              <a:rPr lang="lt-LT" dirty="0" smtClean="0"/>
            </a:br>
            <a:r>
              <a:rPr lang="lt-LT" dirty="0" smtClean="0"/>
              <a:t>arba duomenų pateikimo kaina...</a:t>
            </a:r>
            <a:endParaRPr lang="lt-LT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3721" y="1369219"/>
            <a:ext cx="5076561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F7DD-CAE6-4CF6-B8BE-0C2E7C8375EC}" type="datetime1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2023-08-31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13C2-648D-417D-9FDF-EF78ED29859A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53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>
                <a:solidFill>
                  <a:srgbClr val="002060"/>
                </a:solidFill>
              </a:rPr>
              <a:t>Duomenų </a:t>
            </a:r>
            <a:r>
              <a:rPr lang="lt-LT" dirty="0">
                <a:solidFill>
                  <a:srgbClr val="002060"/>
                </a:solidFill>
              </a:rPr>
              <a:t>pateikimo kaina...</a:t>
            </a: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1433" y="1369219"/>
            <a:ext cx="4981136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F7DD-CAE6-4CF6-B8BE-0C2E7C8375EC}" type="datetime1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2023-08-31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13C2-648D-417D-9FDF-EF78ED29859A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75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Duomenų pateikimas</a:t>
            </a:r>
            <a:endParaRPr lang="lt-LT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4497" y="1369219"/>
            <a:ext cx="5675008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F7DD-CAE6-4CF6-B8BE-0C2E7C8375EC}" type="datetime1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2023-08-31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13C2-648D-417D-9FDF-EF78ED29859A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756" y="1482635"/>
            <a:ext cx="26369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>
                <a:solidFill>
                  <a:prstClr val="black"/>
                </a:solidFill>
              </a:rPr>
              <a:t>Įrenginys bandomas 24 kartus;</a:t>
            </a:r>
          </a:p>
          <a:p>
            <a:r>
              <a:rPr lang="lt-LT" dirty="0">
                <a:solidFill>
                  <a:prstClr val="black"/>
                </a:solidFill>
              </a:rPr>
              <a:t>Guminė tarpinė kartais (7) apdega (negiliai, mažam plote).</a:t>
            </a:r>
          </a:p>
          <a:p>
            <a:r>
              <a:rPr lang="lt-LT" dirty="0">
                <a:solidFill>
                  <a:prstClr val="black"/>
                </a:solidFill>
              </a:rPr>
              <a:t>Gumos pradegimo tikimybė.</a:t>
            </a:r>
          </a:p>
          <a:p>
            <a:endParaRPr lang="lt-L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37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Duomenys – modelis – rezultatai 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Kodėl analizuojami tik 7 iš 24 rezultatų?</a:t>
            </a:r>
          </a:p>
          <a:p>
            <a:r>
              <a:rPr lang="lt-LT" dirty="0" smtClean="0"/>
              <a:t>Ką svarbiau įvertinti: gumos </a:t>
            </a:r>
            <a:r>
              <a:rPr lang="lt-LT" dirty="0"/>
              <a:t>pradegimo </a:t>
            </a:r>
            <a:r>
              <a:rPr lang="lt-LT" dirty="0" smtClean="0"/>
              <a:t>tikimybę ar priežastį kodėl guma dega?</a:t>
            </a:r>
          </a:p>
          <a:p>
            <a:r>
              <a:rPr lang="lt-LT" dirty="0" smtClean="0"/>
              <a:t>Aiškinamės defektų priežastį, todėl domina tik tie duomenys, kai buvo atrasta defektų?</a:t>
            </a:r>
          </a:p>
          <a:p>
            <a:r>
              <a:rPr lang="lt-LT" dirty="0"/>
              <a:t>Ar svarbu žinoti temperatūrą, kada guma neapdega</a:t>
            </a:r>
            <a:r>
              <a:rPr lang="lt-LT" dirty="0" smtClean="0"/>
              <a:t>?</a:t>
            </a:r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F7DD-CAE6-4CF6-B8BE-0C2E7C8375EC}" type="datetime1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2023-08-31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13C2-648D-417D-9FDF-EF78ED29859A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79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Išankstinė nuostata dėl duomenų atrankos?</a:t>
            </a:r>
            <a:endParaRPr lang="lt-LT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9382" y="1369219"/>
            <a:ext cx="5665238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F7DD-CAE6-4CF6-B8BE-0C2E7C8375EC}" type="datetime1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2023-08-31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13C2-648D-417D-9FDF-EF78ED29859A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58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Duomenų pateikimas</a:t>
            </a:r>
            <a:endParaRPr lang="lt-LT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6256" y="1369219"/>
            <a:ext cx="5011490" cy="326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F7DD-CAE6-4CF6-B8BE-0C2E7C8375EC}" type="datetime1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2023-08-31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13C2-648D-417D-9FDF-EF78ED29859A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64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1986... Space Shuttle Challenger 25 </a:t>
            </a:r>
            <a:r>
              <a:rPr lang="en-US" dirty="0" err="1"/>
              <a:t>skrydis</a:t>
            </a:r>
            <a:endParaRPr lang="lt-LT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5491" y="1434925"/>
            <a:ext cx="4833023" cy="31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F7DD-CAE6-4CF6-B8BE-0C2E7C8375EC}" type="datetime1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2023-08-31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13C2-648D-417D-9FDF-EF78ED29859A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46436" y="950408"/>
            <a:ext cx="2997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>
                <a:solidFill>
                  <a:srgbClr val="C00000"/>
                </a:solidFill>
              </a:rPr>
              <a:t>Pakilimo metu buvo apie - 3°C</a:t>
            </a:r>
            <a:endParaRPr lang="lt-LT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98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Mokslo sriuba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 „Space Shuttle Challenger“ </a:t>
            </a:r>
            <a:r>
              <a:rPr lang="en-US" dirty="0" err="1"/>
              <a:t>katastrofa</a:t>
            </a:r>
            <a:endParaRPr lang="en-US" dirty="0"/>
          </a:p>
          <a:p>
            <a:pPr marL="400050" lvl="1" indent="0">
              <a:buNone/>
            </a:pPr>
            <a:r>
              <a:rPr lang="lt-LT" sz="2000" dirty="0" smtClean="0">
                <a:hlinkClick r:id="rId3"/>
              </a:rPr>
              <a:t>www.youtube.com/watch?v=R4I3Qt5qMVs</a:t>
            </a:r>
            <a:r>
              <a:rPr lang="lt-LT" sz="2000" dirty="0" smtClean="0"/>
              <a:t> </a:t>
            </a:r>
            <a:endParaRPr lang="lt-LT" sz="2000" dirty="0"/>
          </a:p>
          <a:p>
            <a:r>
              <a:rPr lang="lt-LT" sz="2400" dirty="0" smtClean="0"/>
              <a:t>Apie </a:t>
            </a:r>
            <a:r>
              <a:rPr lang="lt-LT" sz="2400" dirty="0"/>
              <a:t>legendinį „</a:t>
            </a:r>
            <a:r>
              <a:rPr lang="lt-LT" sz="2400" dirty="0" err="1"/>
              <a:t>Space</a:t>
            </a:r>
            <a:r>
              <a:rPr lang="lt-LT" sz="2400" dirty="0"/>
              <a:t> </a:t>
            </a:r>
            <a:r>
              <a:rPr lang="lt-LT" sz="2400" dirty="0" err="1"/>
              <a:t>Shuttle</a:t>
            </a:r>
            <a:r>
              <a:rPr lang="lt-LT" sz="2400" dirty="0"/>
              <a:t>“ erdvėlaivį (1 dalis</a:t>
            </a:r>
            <a:r>
              <a:rPr lang="lt-LT" sz="2400" dirty="0" smtClean="0"/>
              <a:t>)</a:t>
            </a:r>
          </a:p>
          <a:p>
            <a:pPr marL="400050" lvl="1" indent="0">
              <a:buNone/>
            </a:pPr>
            <a:r>
              <a:rPr lang="en-US" sz="2000" dirty="0">
                <a:hlinkClick r:id="rId4"/>
              </a:rPr>
              <a:t>http://mokslosriuba.lt/kartumesgalime/mokslo-sriuba-apie-legendini-space-shuttle-erdvelaivi-1-dalis</a:t>
            </a:r>
            <a:r>
              <a:rPr lang="en-US" sz="2000" dirty="0" smtClean="0">
                <a:hlinkClick r:id="rId4"/>
              </a:rPr>
              <a:t>/</a:t>
            </a:r>
            <a:endParaRPr lang="lt-LT" sz="2000" dirty="0" smtClean="0"/>
          </a:p>
          <a:p>
            <a:r>
              <a:rPr lang="lt-LT" sz="2400" dirty="0"/>
              <a:t> 40 metų nuo pirmojo „</a:t>
            </a:r>
            <a:r>
              <a:rPr lang="lt-LT" sz="2400" dirty="0" err="1"/>
              <a:t>Space</a:t>
            </a:r>
            <a:r>
              <a:rPr lang="lt-LT" sz="2400" dirty="0"/>
              <a:t> </a:t>
            </a:r>
            <a:r>
              <a:rPr lang="lt-LT" sz="2400" dirty="0" err="1"/>
              <a:t>Shuttle</a:t>
            </a:r>
            <a:r>
              <a:rPr lang="lt-LT" sz="2400" dirty="0"/>
              <a:t>“ skrydžio: vieni įspūdingiausių erdvėlaivių žmonijos </a:t>
            </a:r>
            <a:r>
              <a:rPr lang="lt-LT" sz="2400" dirty="0" smtClean="0"/>
              <a:t>istorijoje</a:t>
            </a:r>
          </a:p>
          <a:p>
            <a:pPr marL="400050" lvl="1" indent="0">
              <a:buNone/>
            </a:pPr>
            <a:r>
              <a:rPr lang="en-US" sz="2000" dirty="0">
                <a:hlinkClick r:id="rId5"/>
              </a:rPr>
              <a:t>https://</a:t>
            </a:r>
            <a:r>
              <a:rPr lang="en-US" sz="2000" dirty="0" smtClean="0">
                <a:hlinkClick r:id="rId5"/>
              </a:rPr>
              <a:t>www.lrt.lt/mediateka/irasas/2000141429/mokslo-sriuba-40-metu-nuo-pirmojo-space-shuttle-skrydzio-vieni-ispudingiausiu-erdvelaiviu-zmonijos-istorijoje</a:t>
            </a:r>
            <a:r>
              <a:rPr lang="lt-LT" sz="2000" dirty="0" smtClean="0"/>
              <a:t> 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F7DD-CAE6-4CF6-B8BE-0C2E7C8375EC}" type="datetime1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2023-08-31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13C2-648D-417D-9FDF-EF78ED29859A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9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29905" y="1369219"/>
            <a:ext cx="2084195" cy="326350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F7DD-CAE6-4CF6-B8BE-0C2E7C8375EC}" type="datetime1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2023-08-31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13C2-648D-417D-9FDF-EF78ED29859A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6321" y="148638"/>
            <a:ext cx="4124700" cy="20359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387" y="200032"/>
            <a:ext cx="3271301" cy="440146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807497" y="3174360"/>
            <a:ext cx="23435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hlinkClick r:id="rId6"/>
              </a:rPr>
              <a:t>www.britannica.com/technology/space-shuttle</a:t>
            </a:r>
            <a:r>
              <a:rPr lang="lt-LT" sz="2400" dirty="0">
                <a:solidFill>
                  <a:prstClr val="black"/>
                </a:solidFill>
              </a:rPr>
              <a:t> 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49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Erdvėlaivio konstrukcija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lt-LT" dirty="0" smtClean="0"/>
              <a:t>Nešančiosios   </a:t>
            </a:r>
            <a:r>
              <a:rPr lang="lt-LT" dirty="0"/>
              <a:t>raketos  </a:t>
            </a:r>
            <a:r>
              <a:rPr lang="lt-LT" dirty="0" smtClean="0"/>
              <a:t>sukonstruotos taip</a:t>
            </a:r>
            <a:r>
              <a:rPr lang="lt-LT" dirty="0"/>
              <a:t>, kad jas </a:t>
            </a:r>
            <a:r>
              <a:rPr lang="lt-LT" dirty="0" smtClean="0"/>
              <a:t>būtų galima naudoti </a:t>
            </a:r>
            <a:r>
              <a:rPr lang="lt-LT" dirty="0"/>
              <a:t>daug </a:t>
            </a:r>
            <a:r>
              <a:rPr lang="lt-LT" dirty="0" smtClean="0"/>
              <a:t>kartų.</a:t>
            </a:r>
          </a:p>
          <a:p>
            <a:r>
              <a:rPr lang="lt-LT" dirty="0" smtClean="0"/>
              <a:t>Maždaug 40 – 50 </a:t>
            </a:r>
            <a:r>
              <a:rPr lang="lt-LT" dirty="0"/>
              <a:t>km aukštyje baigusios darbą raketos atsiskiria nuo toliau kylančio </a:t>
            </a:r>
            <a:r>
              <a:rPr lang="lt-LT" dirty="0" smtClean="0"/>
              <a:t>erdvėlaivio </a:t>
            </a:r>
            <a:r>
              <a:rPr lang="lt-LT" dirty="0"/>
              <a:t>ir parašiutais nusileidžia </a:t>
            </a:r>
            <a:r>
              <a:rPr lang="lt-LT" dirty="0" smtClean="0"/>
              <a:t>į Atlanto </a:t>
            </a:r>
            <a:r>
              <a:rPr lang="lt-LT" dirty="0"/>
              <a:t>vandenyną, o </a:t>
            </a:r>
            <a:r>
              <a:rPr lang="lt-LT" dirty="0" smtClean="0"/>
              <a:t>vėliau </a:t>
            </a:r>
            <a:r>
              <a:rPr lang="lt-LT" dirty="0"/>
              <a:t>nugabenamos </a:t>
            </a:r>
            <a:r>
              <a:rPr lang="lt-LT" dirty="0" smtClean="0"/>
              <a:t>atgal į </a:t>
            </a:r>
            <a:r>
              <a:rPr lang="lt-LT" dirty="0"/>
              <a:t>paleidimo </a:t>
            </a:r>
            <a:r>
              <a:rPr lang="lt-LT" dirty="0" smtClean="0"/>
              <a:t>vietą.</a:t>
            </a:r>
          </a:p>
          <a:p>
            <a:r>
              <a:rPr lang="lt-LT" dirty="0"/>
              <a:t>Raketos „</a:t>
            </a:r>
            <a:r>
              <a:rPr lang="lt-LT" dirty="0" smtClean="0"/>
              <a:t>vamzdį“ </a:t>
            </a:r>
            <a:r>
              <a:rPr lang="lt-LT" dirty="0"/>
              <a:t>sudaro keli vienas </a:t>
            </a:r>
            <a:r>
              <a:rPr lang="lt-LT" dirty="0" smtClean="0"/>
              <a:t>į kitą įstatomi segmentai.</a:t>
            </a:r>
            <a:endParaRPr lang="lt-L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F7DD-CAE6-4CF6-B8BE-0C2E7C8375EC}" type="datetime1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2023-08-31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13C2-648D-417D-9FDF-EF78ED29859A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50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7DD360A5AE058E48B608F8E82876A3B4" ma:contentTypeVersion="17" ma:contentTypeDescription="Kurkite naują dokumentą." ma:contentTypeScope="" ma:versionID="ba0ee4624a6ffe9f896c0b29d94c2dc3">
  <xsd:schema xmlns:xsd="http://www.w3.org/2001/XMLSchema" xmlns:xs="http://www.w3.org/2001/XMLSchema" xmlns:p="http://schemas.microsoft.com/office/2006/metadata/properties" xmlns:ns2="395fa40d-cb69-404e-8f04-41199545fccc" xmlns:ns3="13393c10-a869-462d-8718-85d3f21a3c08" targetNamespace="http://schemas.microsoft.com/office/2006/metadata/properties" ma:root="true" ma:fieldsID="ba7e906b2aa2c1073a589d8ed2af9af8" ns2:_="" ns3:_="">
    <xsd:import namespace="395fa40d-cb69-404e-8f04-41199545fccc"/>
    <xsd:import namespace="13393c10-a869-462d-8718-85d3f21a3c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5fa40d-cb69-404e-8f04-41199545fc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Vaizdų žymės" ma:readOnly="false" ma:fieldId="{5cf76f15-5ced-4ddc-b409-7134ff3c332f}" ma:taxonomyMulti="true" ma:sspId="dee11391-bdff-4962-ac8c-5d8544a2ed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393c10-a869-462d-8718-85d3f21a3c0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Bendrinama s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Bendrinta su išsamia informacija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7809e08-a476-480e-839f-f8c568a8ccae}" ma:internalName="TaxCatchAll" ma:showField="CatchAllData" ma:web="13393c10-a869-462d-8718-85d3f21a3c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95fa40d-cb69-404e-8f04-41199545fccc">
      <Terms xmlns="http://schemas.microsoft.com/office/infopath/2007/PartnerControls"/>
    </lcf76f155ced4ddcb4097134ff3c332f>
    <TaxCatchAll xmlns="13393c10-a869-462d-8718-85d3f21a3c08" xsi:nil="true"/>
    <SharedWithUsers xmlns="13393c10-a869-462d-8718-85d3f21a3c08">
      <UserInfo>
        <DisplayName/>
        <AccountId xsi:nil="true"/>
        <AccountType/>
      </UserInfo>
    </SharedWithUsers>
    <MediaLengthInSeconds xmlns="395fa40d-cb69-404e-8f04-41199545fccc" xsi:nil="true"/>
  </documentManagement>
</p:properties>
</file>

<file path=customXml/itemProps1.xml><?xml version="1.0" encoding="utf-8"?>
<ds:datastoreItem xmlns:ds="http://schemas.openxmlformats.org/officeDocument/2006/customXml" ds:itemID="{E44C8C92-1F7F-49CC-805E-5906F40DB3AB}"/>
</file>

<file path=customXml/itemProps2.xml><?xml version="1.0" encoding="utf-8"?>
<ds:datastoreItem xmlns:ds="http://schemas.openxmlformats.org/officeDocument/2006/customXml" ds:itemID="{7738BD69-FF80-46FA-8C0A-7EDFDD9F8B6A}"/>
</file>

<file path=customXml/itemProps3.xml><?xml version="1.0" encoding="utf-8"?>
<ds:datastoreItem xmlns:ds="http://schemas.openxmlformats.org/officeDocument/2006/customXml" ds:itemID="{FADA9563-CEDA-4BF0-8FDE-6EC6451C643D}"/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491</Words>
  <Application>Microsoft Office PowerPoint</Application>
  <PresentationFormat>On-screen Show (16:9)</PresentationFormat>
  <Paragraphs>90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1_Office Theme</vt:lpstr>
      <vt:lpstr>Duomenų pateikimo kaina III gim. klasė</vt:lpstr>
      <vt:lpstr>Duomenų pateikimas</vt:lpstr>
      <vt:lpstr>Duomenys – modelis – rezultatai </vt:lpstr>
      <vt:lpstr>Išankstinė nuostata dėl duomenų atrankos?</vt:lpstr>
      <vt:lpstr>Duomenų pateikimas</vt:lpstr>
      <vt:lpstr>1986... Space Shuttle Challenger 25 skrydis</vt:lpstr>
      <vt:lpstr>Mokslo sriuba</vt:lpstr>
      <vt:lpstr>PowerPoint Presentation</vt:lpstr>
      <vt:lpstr>Erdvėlaivio konstrukcija</vt:lpstr>
      <vt:lpstr>Vaizdo įrašo faktai</vt:lpstr>
      <vt:lpstr>Ir profesionalai klysta... arba duomenų pateikimo kaina...</vt:lpstr>
      <vt:lpstr>Duomenų pateikimo kaina...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Windows User</dc:creator>
  <cp:lastModifiedBy>Windows User</cp:lastModifiedBy>
  <cp:revision>4</cp:revision>
  <dcterms:created xsi:type="dcterms:W3CDTF">2023-08-31T07:40:11Z</dcterms:created>
  <dcterms:modified xsi:type="dcterms:W3CDTF">2023-08-31T09:30:57Z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0x0101007DD360A5AE058E48B608F8E82876A3B4</vt:lpwstr>
  </property>
  <property fmtid="{D5CDD505-2E9C-101B-9397-08002B2CF9AE}" pid="3" name="Order">
    <vt:r8>10070400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