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notesMasterIdLst>
    <p:notesMasterId r:id="rId20"/>
  </p:notesMasterIdLst>
  <p:sldIdLst>
    <p:sldId id="256" r:id="rId2"/>
    <p:sldId id="263" r:id="rId3"/>
    <p:sldId id="276" r:id="rId4"/>
    <p:sldId id="277" r:id="rId5"/>
    <p:sldId id="257" r:id="rId6"/>
    <p:sldId id="258" r:id="rId7"/>
    <p:sldId id="271" r:id="rId8"/>
    <p:sldId id="272" r:id="rId9"/>
    <p:sldId id="259" r:id="rId10"/>
    <p:sldId id="273" r:id="rId11"/>
    <p:sldId id="260" r:id="rId12"/>
    <p:sldId id="262" r:id="rId13"/>
    <p:sldId id="265" r:id="rId14"/>
    <p:sldId id="267" r:id="rId15"/>
    <p:sldId id="269" r:id="rId16"/>
    <p:sldId id="275" r:id="rId17"/>
    <p:sldId id="274" r:id="rId18"/>
    <p:sldId id="270" r:id="rId19"/>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35A9D-EE73-4EE8-9524-F403541BA030}" type="datetimeFigureOut">
              <a:rPr lang="lt-LT" smtClean="0"/>
              <a:t>2024-07-01</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46F8E-6DEB-4AF4-9EDA-101F97726773}" type="slidenum">
              <a:rPr lang="lt-LT" smtClean="0"/>
              <a:t>‹#›</a:t>
            </a:fld>
            <a:endParaRPr lang="lt-LT"/>
          </a:p>
        </p:txBody>
      </p:sp>
    </p:spTree>
    <p:extLst>
      <p:ext uri="{BB962C8B-B14F-4D97-AF65-F5344CB8AC3E}">
        <p14:creationId xmlns:p14="http://schemas.microsoft.com/office/powerpoint/2010/main" val="30600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p:cNvSpPr>
            <a:spLocks noGrp="1"/>
          </p:cNvSpPr>
          <p:nvPr>
            <p:ph type="dt" sz="half" idx="10"/>
          </p:nvPr>
        </p:nvSpPr>
        <p:spPr/>
        <p:txBody>
          <a:bodyPr/>
          <a:lstStyle/>
          <a:p>
            <a:fld id="{077545F3-D896-428F-BBA3-CEF8C085D87F}" type="datetime1">
              <a:rPr lang="lt-LT" smtClean="0"/>
              <a:t>2024-07-01</a:t>
            </a:fld>
            <a:endParaRPr lang="lt-LT"/>
          </a:p>
        </p:txBody>
      </p:sp>
      <p:sp>
        <p:nvSpPr>
          <p:cNvPr id="5" name="Poraštės vietos rezervavimo ženklas 4"/>
          <p:cNvSpPr>
            <a:spLocks noGrp="1"/>
          </p:cNvSpPr>
          <p:nvPr>
            <p:ph type="ftr" sz="quarter" idx="11"/>
          </p:nvPr>
        </p:nvSpPr>
        <p:spPr/>
        <p:txBody>
          <a:bodyPr/>
          <a:lstStyle/>
          <a:p>
            <a:r>
              <a:rPr lang="lt-LT"/>
              <a:t>Vida Lisauskienė, lietuvių kalbos mokytoja ekspertė</a:t>
            </a:r>
          </a:p>
        </p:txBody>
      </p:sp>
      <p:sp>
        <p:nvSpPr>
          <p:cNvPr id="6" name="Skaidrės numerio vietos rezervavimo ženklas 5"/>
          <p:cNvSpPr>
            <a:spLocks noGrp="1"/>
          </p:cNvSpPr>
          <p:nvPr>
            <p:ph type="sldNum" sz="quarter" idx="12"/>
          </p:nvPr>
        </p:nvSpPr>
        <p:spPr/>
        <p:txBody>
          <a:bodyPr/>
          <a:lstStyle/>
          <a:p>
            <a:fld id="{0D2FF843-82E8-41E6-AEFB-E980DD371750}" type="slidenum">
              <a:rPr lang="lt-LT" smtClean="0"/>
              <a:t>‹#›</a:t>
            </a:fld>
            <a:endParaRPr lang="lt-LT"/>
          </a:p>
        </p:txBody>
      </p:sp>
    </p:spTree>
    <p:extLst>
      <p:ext uri="{BB962C8B-B14F-4D97-AF65-F5344CB8AC3E}">
        <p14:creationId xmlns:p14="http://schemas.microsoft.com/office/powerpoint/2010/main" val="1563831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FB263B17-31CF-47B1-9DF2-412AA2D46C0D}" type="datetime1">
              <a:rPr lang="lt-LT" smtClean="0"/>
              <a:t>2024-07-01</a:t>
            </a:fld>
            <a:endParaRPr lang="lt-LT"/>
          </a:p>
        </p:txBody>
      </p:sp>
      <p:sp>
        <p:nvSpPr>
          <p:cNvPr id="5" name="Poraštės vietos rezervavimo ženklas 4"/>
          <p:cNvSpPr>
            <a:spLocks noGrp="1"/>
          </p:cNvSpPr>
          <p:nvPr>
            <p:ph type="ftr" sz="quarter" idx="11"/>
          </p:nvPr>
        </p:nvSpPr>
        <p:spPr/>
        <p:txBody>
          <a:bodyPr/>
          <a:lstStyle/>
          <a:p>
            <a:r>
              <a:rPr lang="lt-LT"/>
              <a:t>Vida Lisauskienė, lietuvių kalbos mokytoja ekspertė</a:t>
            </a:r>
          </a:p>
        </p:txBody>
      </p:sp>
      <p:sp>
        <p:nvSpPr>
          <p:cNvPr id="6" name="Skaidrės numerio vietos rezervavimo ženklas 5"/>
          <p:cNvSpPr>
            <a:spLocks noGrp="1"/>
          </p:cNvSpPr>
          <p:nvPr>
            <p:ph type="sldNum" sz="quarter" idx="12"/>
          </p:nvPr>
        </p:nvSpPr>
        <p:spPr/>
        <p:txBody>
          <a:bodyPr/>
          <a:lstStyle/>
          <a:p>
            <a:fld id="{0D2FF843-82E8-41E6-AEFB-E980DD371750}" type="slidenum">
              <a:rPr lang="lt-LT" smtClean="0"/>
              <a:t>‹#›</a:t>
            </a:fld>
            <a:endParaRPr lang="lt-LT"/>
          </a:p>
        </p:txBody>
      </p:sp>
    </p:spTree>
    <p:extLst>
      <p:ext uri="{BB962C8B-B14F-4D97-AF65-F5344CB8AC3E}">
        <p14:creationId xmlns:p14="http://schemas.microsoft.com/office/powerpoint/2010/main" val="2257782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1F4F86F3-AE0C-425B-B8D6-30F87D5519F4}" type="datetime1">
              <a:rPr lang="lt-LT" smtClean="0"/>
              <a:t>2024-07-01</a:t>
            </a:fld>
            <a:endParaRPr lang="lt-LT"/>
          </a:p>
        </p:txBody>
      </p:sp>
      <p:sp>
        <p:nvSpPr>
          <p:cNvPr id="5" name="Poraštės vietos rezervavimo ženklas 4"/>
          <p:cNvSpPr>
            <a:spLocks noGrp="1"/>
          </p:cNvSpPr>
          <p:nvPr>
            <p:ph type="ftr" sz="quarter" idx="11"/>
          </p:nvPr>
        </p:nvSpPr>
        <p:spPr/>
        <p:txBody>
          <a:bodyPr/>
          <a:lstStyle/>
          <a:p>
            <a:r>
              <a:rPr lang="lt-LT"/>
              <a:t>Vida Lisauskienė, lietuvių kalbos mokytoja ekspertė</a:t>
            </a:r>
          </a:p>
        </p:txBody>
      </p:sp>
      <p:sp>
        <p:nvSpPr>
          <p:cNvPr id="6" name="Skaidrės numerio vietos rezervavimo ženklas 5"/>
          <p:cNvSpPr>
            <a:spLocks noGrp="1"/>
          </p:cNvSpPr>
          <p:nvPr>
            <p:ph type="sldNum" sz="quarter" idx="12"/>
          </p:nvPr>
        </p:nvSpPr>
        <p:spPr/>
        <p:txBody>
          <a:bodyPr/>
          <a:lstStyle/>
          <a:p>
            <a:fld id="{0D2FF843-82E8-41E6-AEFB-E980DD371750}" type="slidenum">
              <a:rPr lang="lt-LT" smtClean="0"/>
              <a:t>‹#›</a:t>
            </a:fld>
            <a:endParaRPr lang="lt-LT"/>
          </a:p>
        </p:txBody>
      </p:sp>
    </p:spTree>
    <p:extLst>
      <p:ext uri="{BB962C8B-B14F-4D97-AF65-F5344CB8AC3E}">
        <p14:creationId xmlns:p14="http://schemas.microsoft.com/office/powerpoint/2010/main" val="511126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B0410147-42B5-42B2-BF23-389DD39D9B5C}" type="datetime1">
              <a:rPr lang="lt-LT" smtClean="0"/>
              <a:t>2024-07-01</a:t>
            </a:fld>
            <a:endParaRPr lang="lt-LT"/>
          </a:p>
        </p:txBody>
      </p:sp>
      <p:sp>
        <p:nvSpPr>
          <p:cNvPr id="5" name="Poraštės vietos rezervavimo ženklas 4"/>
          <p:cNvSpPr>
            <a:spLocks noGrp="1"/>
          </p:cNvSpPr>
          <p:nvPr>
            <p:ph type="ftr" sz="quarter" idx="11"/>
          </p:nvPr>
        </p:nvSpPr>
        <p:spPr/>
        <p:txBody>
          <a:bodyPr/>
          <a:lstStyle/>
          <a:p>
            <a:r>
              <a:rPr lang="lt-LT"/>
              <a:t>Vida Lisauskienė, lietuvių kalbos mokytoja ekspertė</a:t>
            </a:r>
          </a:p>
        </p:txBody>
      </p:sp>
      <p:sp>
        <p:nvSpPr>
          <p:cNvPr id="6" name="Skaidrės numerio vietos rezervavimo ženklas 5"/>
          <p:cNvSpPr>
            <a:spLocks noGrp="1"/>
          </p:cNvSpPr>
          <p:nvPr>
            <p:ph type="sldNum" sz="quarter" idx="12"/>
          </p:nvPr>
        </p:nvSpPr>
        <p:spPr/>
        <p:txBody>
          <a:bodyPr/>
          <a:lstStyle/>
          <a:p>
            <a:fld id="{0D2FF843-82E8-41E6-AEFB-E980DD371750}" type="slidenum">
              <a:rPr lang="lt-LT" smtClean="0"/>
              <a:t>‹#›</a:t>
            </a:fld>
            <a:endParaRPr lang="lt-LT"/>
          </a:p>
        </p:txBody>
      </p:sp>
    </p:spTree>
    <p:extLst>
      <p:ext uri="{BB962C8B-B14F-4D97-AF65-F5344CB8AC3E}">
        <p14:creationId xmlns:p14="http://schemas.microsoft.com/office/powerpoint/2010/main" val="134786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Redaguoti šablono teksto stilius</a:t>
            </a:r>
          </a:p>
        </p:txBody>
      </p:sp>
      <p:sp>
        <p:nvSpPr>
          <p:cNvPr id="4" name="Datos vietos rezervavimo ženklas 3"/>
          <p:cNvSpPr>
            <a:spLocks noGrp="1"/>
          </p:cNvSpPr>
          <p:nvPr>
            <p:ph type="dt" sz="half" idx="10"/>
          </p:nvPr>
        </p:nvSpPr>
        <p:spPr/>
        <p:txBody>
          <a:bodyPr/>
          <a:lstStyle/>
          <a:p>
            <a:fld id="{3E7D3E31-5A92-4DC2-8D1B-F5915ED50B69}" type="datetime1">
              <a:rPr lang="lt-LT" smtClean="0"/>
              <a:t>2024-07-01</a:t>
            </a:fld>
            <a:endParaRPr lang="lt-LT"/>
          </a:p>
        </p:txBody>
      </p:sp>
      <p:sp>
        <p:nvSpPr>
          <p:cNvPr id="5" name="Poraštės vietos rezervavimo ženklas 4"/>
          <p:cNvSpPr>
            <a:spLocks noGrp="1"/>
          </p:cNvSpPr>
          <p:nvPr>
            <p:ph type="ftr" sz="quarter" idx="11"/>
          </p:nvPr>
        </p:nvSpPr>
        <p:spPr/>
        <p:txBody>
          <a:bodyPr/>
          <a:lstStyle/>
          <a:p>
            <a:r>
              <a:rPr lang="lt-LT"/>
              <a:t>Vida Lisauskienė, lietuvių kalbos mokytoja ekspertė</a:t>
            </a:r>
          </a:p>
        </p:txBody>
      </p:sp>
      <p:sp>
        <p:nvSpPr>
          <p:cNvPr id="6" name="Skaidrės numerio vietos rezervavimo ženklas 5"/>
          <p:cNvSpPr>
            <a:spLocks noGrp="1"/>
          </p:cNvSpPr>
          <p:nvPr>
            <p:ph type="sldNum" sz="quarter" idx="12"/>
          </p:nvPr>
        </p:nvSpPr>
        <p:spPr/>
        <p:txBody>
          <a:bodyPr/>
          <a:lstStyle/>
          <a:p>
            <a:fld id="{0D2FF843-82E8-41E6-AEFB-E980DD371750}" type="slidenum">
              <a:rPr lang="lt-LT" smtClean="0"/>
              <a:t>‹#›</a:t>
            </a:fld>
            <a:endParaRPr lang="lt-LT"/>
          </a:p>
        </p:txBody>
      </p:sp>
    </p:spTree>
    <p:extLst>
      <p:ext uri="{BB962C8B-B14F-4D97-AF65-F5344CB8AC3E}">
        <p14:creationId xmlns:p14="http://schemas.microsoft.com/office/powerpoint/2010/main" val="11955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p:cNvSpPr>
            <a:spLocks noGrp="1"/>
          </p:cNvSpPr>
          <p:nvPr>
            <p:ph type="dt" sz="half" idx="10"/>
          </p:nvPr>
        </p:nvSpPr>
        <p:spPr/>
        <p:txBody>
          <a:bodyPr/>
          <a:lstStyle/>
          <a:p>
            <a:fld id="{5819BAF1-B969-48A5-8975-1C540A1BB93A}" type="datetime1">
              <a:rPr lang="lt-LT" smtClean="0"/>
              <a:t>2024-07-01</a:t>
            </a:fld>
            <a:endParaRPr lang="lt-LT"/>
          </a:p>
        </p:txBody>
      </p:sp>
      <p:sp>
        <p:nvSpPr>
          <p:cNvPr id="6" name="Poraštės vietos rezervavimo ženklas 5"/>
          <p:cNvSpPr>
            <a:spLocks noGrp="1"/>
          </p:cNvSpPr>
          <p:nvPr>
            <p:ph type="ftr" sz="quarter" idx="11"/>
          </p:nvPr>
        </p:nvSpPr>
        <p:spPr/>
        <p:txBody>
          <a:bodyPr/>
          <a:lstStyle/>
          <a:p>
            <a:r>
              <a:rPr lang="lt-LT"/>
              <a:t>Vida Lisauskienė, lietuvių kalbos mokytoja ekspertė</a:t>
            </a:r>
          </a:p>
        </p:txBody>
      </p:sp>
      <p:sp>
        <p:nvSpPr>
          <p:cNvPr id="7" name="Skaidrės numerio vietos rezervavimo ženklas 6"/>
          <p:cNvSpPr>
            <a:spLocks noGrp="1"/>
          </p:cNvSpPr>
          <p:nvPr>
            <p:ph type="sldNum" sz="quarter" idx="12"/>
          </p:nvPr>
        </p:nvSpPr>
        <p:spPr/>
        <p:txBody>
          <a:bodyPr/>
          <a:lstStyle/>
          <a:p>
            <a:fld id="{0D2FF843-82E8-41E6-AEFB-E980DD371750}" type="slidenum">
              <a:rPr lang="lt-LT" smtClean="0"/>
              <a:t>‹#›</a:t>
            </a:fld>
            <a:endParaRPr lang="lt-LT"/>
          </a:p>
        </p:txBody>
      </p:sp>
    </p:spTree>
    <p:extLst>
      <p:ext uri="{BB962C8B-B14F-4D97-AF65-F5344CB8AC3E}">
        <p14:creationId xmlns:p14="http://schemas.microsoft.com/office/powerpoint/2010/main" val="1375768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p:cNvSpPr>
            <a:spLocks noGrp="1"/>
          </p:cNvSpPr>
          <p:nvPr>
            <p:ph type="dt" sz="half" idx="10"/>
          </p:nvPr>
        </p:nvSpPr>
        <p:spPr/>
        <p:txBody>
          <a:bodyPr/>
          <a:lstStyle/>
          <a:p>
            <a:fld id="{BAFC87E0-81B8-4719-A720-AEE9FFD2243C}" type="datetime1">
              <a:rPr lang="lt-LT" smtClean="0"/>
              <a:t>2024-07-01</a:t>
            </a:fld>
            <a:endParaRPr lang="lt-LT"/>
          </a:p>
        </p:txBody>
      </p:sp>
      <p:sp>
        <p:nvSpPr>
          <p:cNvPr id="8" name="Poraštės vietos rezervavimo ženklas 7"/>
          <p:cNvSpPr>
            <a:spLocks noGrp="1"/>
          </p:cNvSpPr>
          <p:nvPr>
            <p:ph type="ftr" sz="quarter" idx="11"/>
          </p:nvPr>
        </p:nvSpPr>
        <p:spPr/>
        <p:txBody>
          <a:bodyPr/>
          <a:lstStyle/>
          <a:p>
            <a:r>
              <a:rPr lang="lt-LT"/>
              <a:t>Vida Lisauskienė, lietuvių kalbos mokytoja ekspertė</a:t>
            </a:r>
          </a:p>
        </p:txBody>
      </p:sp>
      <p:sp>
        <p:nvSpPr>
          <p:cNvPr id="9" name="Skaidrės numerio vietos rezervavimo ženklas 8"/>
          <p:cNvSpPr>
            <a:spLocks noGrp="1"/>
          </p:cNvSpPr>
          <p:nvPr>
            <p:ph type="sldNum" sz="quarter" idx="12"/>
          </p:nvPr>
        </p:nvSpPr>
        <p:spPr/>
        <p:txBody>
          <a:bodyPr/>
          <a:lstStyle/>
          <a:p>
            <a:fld id="{0D2FF843-82E8-41E6-AEFB-E980DD371750}" type="slidenum">
              <a:rPr lang="lt-LT" smtClean="0"/>
              <a:t>‹#›</a:t>
            </a:fld>
            <a:endParaRPr lang="lt-LT"/>
          </a:p>
        </p:txBody>
      </p:sp>
    </p:spTree>
    <p:extLst>
      <p:ext uri="{BB962C8B-B14F-4D97-AF65-F5344CB8AC3E}">
        <p14:creationId xmlns:p14="http://schemas.microsoft.com/office/powerpoint/2010/main" val="295239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D3152A05-2D1E-454B-8C48-6247049B07BA}" type="datetime1">
              <a:rPr lang="lt-LT" smtClean="0"/>
              <a:t>2024-07-01</a:t>
            </a:fld>
            <a:endParaRPr lang="lt-LT"/>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
        <p:nvSpPr>
          <p:cNvPr id="5" name="Skaidrės numerio vietos rezervavimo ženklas 4"/>
          <p:cNvSpPr>
            <a:spLocks noGrp="1"/>
          </p:cNvSpPr>
          <p:nvPr>
            <p:ph type="sldNum" sz="quarter" idx="12"/>
          </p:nvPr>
        </p:nvSpPr>
        <p:spPr/>
        <p:txBody>
          <a:bodyPr/>
          <a:lstStyle/>
          <a:p>
            <a:fld id="{0D2FF843-82E8-41E6-AEFB-E980DD371750}" type="slidenum">
              <a:rPr lang="lt-LT" smtClean="0"/>
              <a:t>‹#›</a:t>
            </a:fld>
            <a:endParaRPr lang="lt-LT"/>
          </a:p>
        </p:txBody>
      </p:sp>
    </p:spTree>
    <p:extLst>
      <p:ext uri="{BB962C8B-B14F-4D97-AF65-F5344CB8AC3E}">
        <p14:creationId xmlns:p14="http://schemas.microsoft.com/office/powerpoint/2010/main" val="2577406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D694D651-4299-4D63-9C2B-3E485FCBA252}" type="datetime1">
              <a:rPr lang="lt-LT" smtClean="0"/>
              <a:t>2024-07-01</a:t>
            </a:fld>
            <a:endParaRPr lang="lt-LT"/>
          </a:p>
        </p:txBody>
      </p:sp>
      <p:sp>
        <p:nvSpPr>
          <p:cNvPr id="3" name="Poraštės vietos rezervavimo ženklas 2"/>
          <p:cNvSpPr>
            <a:spLocks noGrp="1"/>
          </p:cNvSpPr>
          <p:nvPr>
            <p:ph type="ftr" sz="quarter" idx="11"/>
          </p:nvPr>
        </p:nvSpPr>
        <p:spPr/>
        <p:txBody>
          <a:bodyPr/>
          <a:lstStyle/>
          <a:p>
            <a:r>
              <a:rPr lang="lt-LT"/>
              <a:t>Vida Lisauskienė, lietuvių kalbos mokytoja ekspertė</a:t>
            </a:r>
          </a:p>
        </p:txBody>
      </p:sp>
      <p:sp>
        <p:nvSpPr>
          <p:cNvPr id="4" name="Skaidrės numerio vietos rezervavimo ženklas 3"/>
          <p:cNvSpPr>
            <a:spLocks noGrp="1"/>
          </p:cNvSpPr>
          <p:nvPr>
            <p:ph type="sldNum" sz="quarter" idx="12"/>
          </p:nvPr>
        </p:nvSpPr>
        <p:spPr/>
        <p:txBody>
          <a:bodyPr/>
          <a:lstStyle/>
          <a:p>
            <a:fld id="{0D2FF843-82E8-41E6-AEFB-E980DD371750}" type="slidenum">
              <a:rPr lang="lt-LT" smtClean="0"/>
              <a:t>‹#›</a:t>
            </a:fld>
            <a:endParaRPr lang="lt-LT"/>
          </a:p>
        </p:txBody>
      </p:sp>
    </p:spTree>
    <p:extLst>
      <p:ext uri="{BB962C8B-B14F-4D97-AF65-F5344CB8AC3E}">
        <p14:creationId xmlns:p14="http://schemas.microsoft.com/office/powerpoint/2010/main" val="213079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5" name="Datos vietos rezervavimo ženklas 4"/>
          <p:cNvSpPr>
            <a:spLocks noGrp="1"/>
          </p:cNvSpPr>
          <p:nvPr>
            <p:ph type="dt" sz="half" idx="10"/>
          </p:nvPr>
        </p:nvSpPr>
        <p:spPr/>
        <p:txBody>
          <a:bodyPr/>
          <a:lstStyle/>
          <a:p>
            <a:fld id="{8B3AC06E-B3C5-4131-A37B-1FA9D3E85947}" type="datetime1">
              <a:rPr lang="lt-LT" smtClean="0"/>
              <a:t>2024-07-01</a:t>
            </a:fld>
            <a:endParaRPr lang="lt-LT"/>
          </a:p>
        </p:txBody>
      </p:sp>
      <p:sp>
        <p:nvSpPr>
          <p:cNvPr id="6" name="Poraštės vietos rezervavimo ženklas 5"/>
          <p:cNvSpPr>
            <a:spLocks noGrp="1"/>
          </p:cNvSpPr>
          <p:nvPr>
            <p:ph type="ftr" sz="quarter" idx="11"/>
          </p:nvPr>
        </p:nvSpPr>
        <p:spPr/>
        <p:txBody>
          <a:bodyPr/>
          <a:lstStyle/>
          <a:p>
            <a:r>
              <a:rPr lang="lt-LT"/>
              <a:t>Vida Lisauskienė, lietuvių kalbos mokytoja ekspertė</a:t>
            </a:r>
          </a:p>
        </p:txBody>
      </p:sp>
      <p:sp>
        <p:nvSpPr>
          <p:cNvPr id="7" name="Skaidrės numerio vietos rezervavimo ženklas 6"/>
          <p:cNvSpPr>
            <a:spLocks noGrp="1"/>
          </p:cNvSpPr>
          <p:nvPr>
            <p:ph type="sldNum" sz="quarter" idx="12"/>
          </p:nvPr>
        </p:nvSpPr>
        <p:spPr/>
        <p:txBody>
          <a:bodyPr/>
          <a:lstStyle/>
          <a:p>
            <a:fld id="{0D2FF843-82E8-41E6-AEFB-E980DD371750}" type="slidenum">
              <a:rPr lang="lt-LT" smtClean="0"/>
              <a:t>‹#›</a:t>
            </a:fld>
            <a:endParaRPr lang="lt-LT"/>
          </a:p>
        </p:txBody>
      </p:sp>
    </p:spTree>
    <p:extLst>
      <p:ext uri="{BB962C8B-B14F-4D97-AF65-F5344CB8AC3E}">
        <p14:creationId xmlns:p14="http://schemas.microsoft.com/office/powerpoint/2010/main" val="1782555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5" name="Datos vietos rezervavimo ženklas 4"/>
          <p:cNvSpPr>
            <a:spLocks noGrp="1"/>
          </p:cNvSpPr>
          <p:nvPr>
            <p:ph type="dt" sz="half" idx="10"/>
          </p:nvPr>
        </p:nvSpPr>
        <p:spPr/>
        <p:txBody>
          <a:bodyPr/>
          <a:lstStyle/>
          <a:p>
            <a:fld id="{9A059AD2-F483-425B-9A0E-2D6256B7B4E9}" type="datetime1">
              <a:rPr lang="lt-LT" smtClean="0"/>
              <a:t>2024-07-01</a:t>
            </a:fld>
            <a:endParaRPr lang="lt-LT"/>
          </a:p>
        </p:txBody>
      </p:sp>
      <p:sp>
        <p:nvSpPr>
          <p:cNvPr id="6" name="Poraštės vietos rezervavimo ženklas 5"/>
          <p:cNvSpPr>
            <a:spLocks noGrp="1"/>
          </p:cNvSpPr>
          <p:nvPr>
            <p:ph type="ftr" sz="quarter" idx="11"/>
          </p:nvPr>
        </p:nvSpPr>
        <p:spPr/>
        <p:txBody>
          <a:bodyPr/>
          <a:lstStyle/>
          <a:p>
            <a:r>
              <a:rPr lang="lt-LT"/>
              <a:t>Vida Lisauskienė, lietuvių kalbos mokytoja ekspertė</a:t>
            </a:r>
          </a:p>
        </p:txBody>
      </p:sp>
      <p:sp>
        <p:nvSpPr>
          <p:cNvPr id="7" name="Skaidrės numerio vietos rezervavimo ženklas 6"/>
          <p:cNvSpPr>
            <a:spLocks noGrp="1"/>
          </p:cNvSpPr>
          <p:nvPr>
            <p:ph type="sldNum" sz="quarter" idx="12"/>
          </p:nvPr>
        </p:nvSpPr>
        <p:spPr/>
        <p:txBody>
          <a:bodyPr/>
          <a:lstStyle/>
          <a:p>
            <a:fld id="{0D2FF843-82E8-41E6-AEFB-E980DD371750}" type="slidenum">
              <a:rPr lang="lt-LT" smtClean="0"/>
              <a:t>‹#›</a:t>
            </a:fld>
            <a:endParaRPr lang="lt-LT"/>
          </a:p>
        </p:txBody>
      </p:sp>
    </p:spTree>
    <p:extLst>
      <p:ext uri="{BB962C8B-B14F-4D97-AF65-F5344CB8AC3E}">
        <p14:creationId xmlns:p14="http://schemas.microsoft.com/office/powerpoint/2010/main" val="1602836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EC69F-CD30-4F28-A407-48B4BE2F2482}" type="datetime1">
              <a:rPr lang="lt-LT" smtClean="0"/>
              <a:t>2024-07-01</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t-LT"/>
              <a:t>Vida Lisauskienė, lietuvių kalbos mokytoja ekspertė</a:t>
            </a:r>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FF843-82E8-41E6-AEFB-E980DD371750}" type="slidenum">
              <a:rPr lang="lt-LT" smtClean="0"/>
              <a:t>‹#›</a:t>
            </a:fld>
            <a:endParaRPr lang="lt-LT"/>
          </a:p>
        </p:txBody>
      </p:sp>
    </p:spTree>
    <p:extLst>
      <p:ext uri="{BB962C8B-B14F-4D97-AF65-F5344CB8AC3E}">
        <p14:creationId xmlns:p14="http://schemas.microsoft.com/office/powerpoint/2010/main" val="2295577465"/>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diena.lt/naujienos/nuomones/nuomones/vaizdo-ir-teksto-koegzistencija-783929" TargetMode="External"/><Relationship Id="rId2" Type="http://schemas.openxmlformats.org/officeDocument/2006/relationships/hyperlink" Target="https://www.bernardinai.lt/2016-08-06-a-macijausko-premija-fotonoveliu-apie-asmenybes-kurejams-bernardinai-lt-zurnalistams/" TargetMode="External"/><Relationship Id="rId1" Type="http://schemas.openxmlformats.org/officeDocument/2006/relationships/slideLayout" Target="../slideLayouts/slideLayout2.xml"/><Relationship Id="rId5" Type="http://schemas.openxmlformats.org/officeDocument/2006/relationships/hyperlink" Target="https://www.ibbylietuva.lt/rubinaitis/2008-nr-3-47/vaiku-fotonoveles-apie-skaityma/" TargetMode="External"/><Relationship Id="rId4" Type="http://schemas.openxmlformats.org/officeDocument/2006/relationships/hyperlink" Target="http://www.universitetozurnalistas.kf.vu.lt/2014/02/naujasis-kritikos-zanras-fotovitraza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diena.lt/naujienos/nuomones/nuomones/vaizdo-ir-teksto-koegzistencija-78392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353;altiniai.info/files/literatura/LH00/Henrikas_Radauskas._Eil%C4%97ra%C5%A1%C4%8Diai.LHI900.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vle.l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604419"/>
            <a:ext cx="9144000" cy="1381125"/>
          </a:xfrm>
        </p:spPr>
        <p:txBody>
          <a:bodyPr/>
          <a:lstStyle/>
          <a:p>
            <a:r>
              <a:rPr lang="lt-LT" dirty="0"/>
              <a:t>Fotonovelės kūrimas</a:t>
            </a:r>
          </a:p>
        </p:txBody>
      </p:sp>
      <p:sp>
        <p:nvSpPr>
          <p:cNvPr id="3" name="Antrinis pavadinimas 2"/>
          <p:cNvSpPr>
            <a:spLocks noGrp="1"/>
          </p:cNvSpPr>
          <p:nvPr>
            <p:ph type="subTitle" idx="1"/>
          </p:nvPr>
        </p:nvSpPr>
        <p:spPr>
          <a:xfrm>
            <a:off x="1524000" y="2211831"/>
            <a:ext cx="8991600" cy="582706"/>
          </a:xfrm>
        </p:spPr>
        <p:txBody>
          <a:bodyPr/>
          <a:lstStyle/>
          <a:p>
            <a:r>
              <a:rPr lang="lt-LT" dirty="0"/>
              <a:t> </a:t>
            </a:r>
            <a:r>
              <a:rPr lang="lt-LT" dirty="0" err="1"/>
              <a:t>Fotonovelė</a:t>
            </a:r>
            <a:r>
              <a:rPr lang="lt-LT" dirty="0"/>
              <a:t> – žurnalistinis žanras</a:t>
            </a:r>
          </a:p>
          <a:p>
            <a:endParaRPr lang="lt-LT" dirty="0"/>
          </a:p>
        </p:txBody>
      </p:sp>
      <p:sp>
        <p:nvSpPr>
          <p:cNvPr id="6" name="Poraštės vietos rezervavimo ženklas 5"/>
          <p:cNvSpPr>
            <a:spLocks noGrp="1"/>
          </p:cNvSpPr>
          <p:nvPr>
            <p:ph type="ftr" sz="quarter" idx="11"/>
          </p:nvPr>
        </p:nvSpPr>
        <p:spPr/>
        <p:txBody>
          <a:bodyPr/>
          <a:lstStyle/>
          <a:p>
            <a:r>
              <a:rPr lang="lt-LT"/>
              <a:t>Vida Lisauskienė, lietuvių kalbos mokytoja ekspertė</a:t>
            </a:r>
          </a:p>
        </p:txBody>
      </p:sp>
      <p:pic>
        <p:nvPicPr>
          <p:cNvPr id="5" name="Picture 4" descr="Lituanistų sambūris | Vilnius">
            <a:extLst>
              <a:ext uri="{FF2B5EF4-FFF2-40B4-BE49-F238E27FC236}">
                <a16:creationId xmlns:a16="http://schemas.microsoft.com/office/drawing/2014/main" id="{4B5E4FFC-363B-4D86-BAA5-D119C7F9B98D}"/>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237" y="289376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633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Mokinių darbų pavyzdžiai</a:t>
            </a:r>
          </a:p>
        </p:txBody>
      </p:sp>
      <p:sp>
        <p:nvSpPr>
          <p:cNvPr id="3" name="Turinio vietos rezervavimo ženklas 2"/>
          <p:cNvSpPr>
            <a:spLocks noGrp="1"/>
          </p:cNvSpPr>
          <p:nvPr>
            <p:ph idx="1"/>
          </p:nvPr>
        </p:nvSpPr>
        <p:spPr/>
        <p:txBody>
          <a:bodyPr/>
          <a:lstStyle/>
          <a:p>
            <a:r>
              <a:rPr lang="lt-LT" dirty="0"/>
              <a:t> Darbai kaip kūrybinio rašymo užduotys buvo skiriami pamokose.</a:t>
            </a:r>
          </a:p>
          <a:p>
            <a:pPr algn="just"/>
            <a:r>
              <a:rPr lang="lt-LT" dirty="0"/>
              <a:t>Pateikiama keletas Vilniaus licėjaus mokinių </a:t>
            </a:r>
            <a:r>
              <a:rPr lang="lt-LT" dirty="0" err="1"/>
              <a:t>fotonovelių</a:t>
            </a:r>
            <a:r>
              <a:rPr lang="lt-LT" dirty="0"/>
              <a:t>.</a:t>
            </a:r>
          </a:p>
          <a:p>
            <a:pPr algn="just"/>
            <a:r>
              <a:rPr lang="lt-LT" dirty="0"/>
              <a:t> Galima paprašyti mokinių parašyti mažąją recenziją apie pasirinktą </a:t>
            </a:r>
            <a:r>
              <a:rPr lang="lt-LT" dirty="0" err="1"/>
              <a:t>fotonovelę</a:t>
            </a:r>
            <a:r>
              <a:rPr lang="lt-LT" dirty="0"/>
              <a:t>. Recenzija turi tilpti mažame lapelyje arba atviruke. </a:t>
            </a:r>
          </a:p>
          <a:p>
            <a:pPr marL="0" indent="0">
              <a:buNone/>
            </a:pPr>
            <a:endParaRPr lang="lt-LT" dirty="0"/>
          </a:p>
        </p:txBody>
      </p:sp>
      <p:sp>
        <p:nvSpPr>
          <p:cNvPr id="6" name="Poraštės vietos rezervavimo ženklas 5"/>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3557859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flipV="1">
            <a:off x="838200" y="208343"/>
            <a:ext cx="10515600" cy="156781"/>
          </a:xfrm>
        </p:spPr>
        <p:txBody>
          <a:bodyPr>
            <a:normAutofit fontScale="90000"/>
          </a:bodyPr>
          <a:lstStyle/>
          <a:p>
            <a:r>
              <a:rPr lang="lt-LT" dirty="0"/>
              <a:t> </a:t>
            </a:r>
          </a:p>
        </p:txBody>
      </p:sp>
      <p:pic>
        <p:nvPicPr>
          <p:cNvPr id="4" name="Turinio vietos rezervavimo ženklas 3"/>
          <p:cNvPicPr>
            <a:picLocks noGrp="1" noChangeAspect="1"/>
          </p:cNvPicPr>
          <p:nvPr>
            <p:ph idx="1"/>
          </p:nvPr>
        </p:nvPicPr>
        <p:blipFill>
          <a:blip r:embed="rId2"/>
          <a:stretch>
            <a:fillRect/>
          </a:stretch>
        </p:blipFill>
        <p:spPr>
          <a:xfrm rot="5400000">
            <a:off x="6138342" y="1090347"/>
            <a:ext cx="5801784" cy="4351338"/>
          </a:xfrm>
          <a:prstGeom prst="rect">
            <a:avLst/>
          </a:prstGeom>
        </p:spPr>
      </p:pic>
      <p:sp>
        <p:nvSpPr>
          <p:cNvPr id="6" name="Stačiakampis 5"/>
          <p:cNvSpPr/>
          <p:nvPr/>
        </p:nvSpPr>
        <p:spPr>
          <a:xfrm>
            <a:off x="960700" y="3105835"/>
            <a:ext cx="5451676" cy="646331"/>
          </a:xfrm>
          <a:prstGeom prst="rect">
            <a:avLst/>
          </a:prstGeom>
        </p:spPr>
        <p:txBody>
          <a:bodyPr wrap="square">
            <a:spAutoFit/>
          </a:bodyPr>
          <a:lstStyle/>
          <a:p>
            <a:r>
              <a:rPr lang="lt-LT" dirty="0"/>
              <a:t>Tema „O mes skubam, pašėlusiai skubam užaugti“ (2010 metai,  mokinės darbas)</a:t>
            </a:r>
          </a:p>
        </p:txBody>
      </p:sp>
      <p:sp>
        <p:nvSpPr>
          <p:cNvPr id="7" name="Poraštės vietos rezervavimo ženklas 6"/>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3942085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dirty="0"/>
              <a:t>Tema „Jau tolsti, akimirka, tolsti...“(2010 metai, mokinio darbas)</a:t>
            </a:r>
            <a:br>
              <a:rPr lang="lt-LT" dirty="0"/>
            </a:br>
            <a:endParaRPr lang="lt-LT" dirty="0"/>
          </a:p>
        </p:txBody>
      </p:sp>
      <p:pic>
        <p:nvPicPr>
          <p:cNvPr id="4" name="Turinio vietos rezervavimo ženklas 3"/>
          <p:cNvPicPr>
            <a:picLocks noGrp="1" noChangeAspect="1"/>
          </p:cNvPicPr>
          <p:nvPr>
            <p:ph idx="1"/>
          </p:nvPr>
        </p:nvPicPr>
        <p:blipFill>
          <a:blip r:embed="rId2"/>
          <a:stretch>
            <a:fillRect/>
          </a:stretch>
        </p:blipFill>
        <p:spPr>
          <a:xfrm>
            <a:off x="3201202" y="1825625"/>
            <a:ext cx="5789595" cy="4351338"/>
          </a:xfrm>
          <a:prstGeom prst="rect">
            <a:avLst/>
          </a:prstGeom>
        </p:spPr>
      </p:pic>
      <p:sp>
        <p:nvSpPr>
          <p:cNvPr id="6" name="Poraštės vietos rezervavimo ženklas 5"/>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26116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530" y="2057400"/>
            <a:ext cx="5730875" cy="42989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891540" y="-63564"/>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r>
            <a:br>
              <a:rPr kumimoji="0" lang="lt-LT" altLang="lt-LT"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kumimoji="0" lang="lt-LT" altLang="lt-LT" sz="1800" b="0" i="0" u="none" strike="noStrike" cap="none" normalizeH="0" baseline="0" dirty="0">
              <a:ln>
                <a:noFill/>
              </a:ln>
              <a:solidFill>
                <a:schemeClr val="tx1"/>
              </a:solidFill>
              <a:effectLst/>
              <a:latin typeface="Arial" panose="020B0604020202020204" pitchFamily="34" charset="0"/>
            </a:endParaRPr>
          </a:p>
        </p:txBody>
      </p:sp>
      <p:sp>
        <p:nvSpPr>
          <p:cNvPr id="9" name="TextBox 8"/>
          <p:cNvSpPr txBox="1"/>
          <p:nvPr/>
        </p:nvSpPr>
        <p:spPr>
          <a:xfrm flipH="1">
            <a:off x="7728908" y="1594623"/>
            <a:ext cx="4096746" cy="4524315"/>
          </a:xfrm>
          <a:prstGeom prst="rect">
            <a:avLst/>
          </a:prstGeom>
          <a:noFill/>
        </p:spPr>
        <p:txBody>
          <a:bodyPr wrap="square" rtlCol="0">
            <a:spAutoFit/>
          </a:bodyPr>
          <a:lstStyle/>
          <a:p>
            <a:pPr>
              <a:spcAft>
                <a:spcPts val="0"/>
              </a:spcAft>
            </a:pPr>
            <a:endParaRPr lang="lt-LT"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lt-LT"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lt-LT" dirty="0">
                <a:latin typeface="Calibri" panose="020F0502020204030204" pitchFamily="34" charset="0"/>
                <a:ea typeface="Times New Roman" panose="02020603050405020304" pitchFamily="18" charset="0"/>
                <a:cs typeface="Times New Roman" panose="02020603050405020304" pitchFamily="18" charset="0"/>
              </a:rPr>
              <a:t>Visi tik skuba, lekia, aplinkui nesidairo... Net nepastebi gamtos didybės, grožio, kol pamatai, kad sniego tiek pripustyta, jog vos beatidarai laukujes duris. Tuomet pakeli akis, pažvelgi į virš galvos nuo sniego svyrančias šakas, ir  pačios kojos ima klampoti per pusnis, nuveda toli </a:t>
            </a:r>
            <a:r>
              <a:rPr lang="lt-LT" dirty="0" err="1">
                <a:latin typeface="Calibri" panose="020F0502020204030204" pitchFamily="34" charset="0"/>
                <a:ea typeface="Times New Roman" panose="02020603050405020304" pitchFamily="18" charset="0"/>
                <a:cs typeface="Times New Roman" panose="02020603050405020304" pitchFamily="18" charset="0"/>
              </a:rPr>
              <a:t>toli</a:t>
            </a:r>
            <a:r>
              <a:rPr lang="lt-LT" dirty="0">
                <a:latin typeface="Calibri" panose="020F0502020204030204" pitchFamily="34" charset="0"/>
                <a:ea typeface="Times New Roman" panose="02020603050405020304" pitchFamily="18" charset="0"/>
                <a:cs typeface="Times New Roman" panose="02020603050405020304" pitchFamily="18" charset="0"/>
              </a:rPr>
              <a:t>, o vakare, prisėdęs prie židinio ir valgydamas sumuštinį su marmeladu, pagalvoji, kad rytoj reikės pasiimti kumštines pirštines...</a:t>
            </a:r>
            <a:endParaRPr lang="lt-LT" sz="1200" dirty="0">
              <a:latin typeface="Calibri" panose="020F0502020204030204" pitchFamily="34" charset="0"/>
              <a:ea typeface="Times New Roman" panose="02020603050405020304" pitchFamily="18" charset="0"/>
              <a:cs typeface="Times New Roman" panose="02020603050405020304" pitchFamily="18" charset="0"/>
            </a:endParaRPr>
          </a:p>
          <a:p>
            <a:pPr algn="r">
              <a:spcAft>
                <a:spcPts val="0"/>
              </a:spcAft>
            </a:pPr>
            <a:r>
              <a:rPr lang="lt-LT" dirty="0">
                <a:latin typeface="Calibri" panose="020F0502020204030204" pitchFamily="34" charset="0"/>
                <a:ea typeface="Times New Roman" panose="02020603050405020304" pitchFamily="18" charset="0"/>
                <a:cs typeface="Times New Roman" panose="02020603050405020304" pitchFamily="18" charset="0"/>
              </a:rPr>
              <a:t> 				Emilija,  </a:t>
            </a:r>
            <a:endParaRPr lang="lt-LT" dirty="0" smtClean="0">
              <a:latin typeface="Calibri" panose="020F0502020204030204" pitchFamily="34" charset="0"/>
              <a:ea typeface="Times New Roman" panose="02020603050405020304" pitchFamily="18" charset="0"/>
              <a:cs typeface="Times New Roman" panose="02020603050405020304" pitchFamily="18" charset="0"/>
            </a:endParaRPr>
          </a:p>
          <a:p>
            <a:pPr algn="r">
              <a:spcAft>
                <a:spcPts val="0"/>
              </a:spcAft>
            </a:pPr>
            <a:r>
              <a:rPr lang="lt-LT" dirty="0" smtClean="0">
                <a:latin typeface="Calibri" panose="020F0502020204030204" pitchFamily="34" charset="0"/>
                <a:ea typeface="Times New Roman" panose="02020603050405020304" pitchFamily="18" charset="0"/>
                <a:cs typeface="Times New Roman" panose="02020603050405020304" pitchFamily="18" charset="0"/>
              </a:rPr>
              <a:t>I </a:t>
            </a:r>
            <a:r>
              <a:rPr lang="lt-LT" dirty="0">
                <a:latin typeface="Calibri" panose="020F0502020204030204" pitchFamily="34" charset="0"/>
                <a:ea typeface="Times New Roman" panose="02020603050405020304" pitchFamily="18" charset="0"/>
                <a:cs typeface="Times New Roman" panose="02020603050405020304" pitchFamily="18" charset="0"/>
              </a:rPr>
              <a:t>gimnazijos klasės mokinė,  2020</a:t>
            </a:r>
            <a:endParaRPr lang="lt-LT"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Rectangle 2"/>
          <p:cNvSpPr>
            <a:spLocks noChangeArrowheads="1"/>
          </p:cNvSpPr>
          <p:nvPr/>
        </p:nvSpPr>
        <p:spPr bwMode="auto">
          <a:xfrm>
            <a:off x="1683834" y="-2054183"/>
            <a:ext cx="9344722"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lt-LT" sz="15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lt-LT" altLang="lt-LT" sz="15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lt-LT" sz="15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lt-LT" altLang="lt-LT" sz="15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lt-LT" sz="15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lt-LT" altLang="lt-LT" sz="15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lt-LT" sz="15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lt-LT" altLang="lt-LT" sz="15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lt-LT" sz="15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lt-LT" altLang="lt-LT" sz="15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lt-LT" sz="15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5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Fotonovelė</a:t>
            </a:r>
            <a:endParaRPr kumimoji="0" lang="lt-LT" altLang="lt-LT"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5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Tema „Balti malūnai mala laiką” (H. Radauskas)</a:t>
            </a:r>
            <a:endParaRPr kumimoji="0" lang="lt-LT" altLang="lt-LT"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lt-LT" sz="15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lt-LT" altLang="lt-LT" sz="15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5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Čia laimė: sniegas, marmeladas ir šiltos kumštinės pirštinės...</a:t>
            </a:r>
            <a:endParaRPr kumimoji="0" lang="lt-LT" altLang="lt-LT"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lt-LT" sz="1800" b="0" i="0" u="none" strike="noStrike" cap="none" normalizeH="0" baseline="0" dirty="0">
              <a:ln>
                <a:noFill/>
              </a:ln>
              <a:solidFill>
                <a:schemeClr val="tx1"/>
              </a:solidFill>
              <a:effectLst/>
              <a:latin typeface="Arial" panose="020B0604020202020204" pitchFamily="34" charset="0"/>
            </a:endParaRPr>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4042751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838" y="809625"/>
            <a:ext cx="3954462" cy="52736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276707" y="134071"/>
            <a:ext cx="243597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r>
            <a:br>
              <a:rPr kumimoji="0" lang="lt-LT" altLang="lt-LT"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kumimoji="0" lang="lt-LT" altLang="lt-LT"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Tarp dangaus ir žemės</a:t>
            </a:r>
            <a:endParaRPr kumimoji="0" lang="lt-LT" altLang="lt-LT" sz="1600" b="0" i="0" u="none" strike="noStrike" cap="none" normalizeH="0" baseline="0" dirty="0">
              <a:ln>
                <a:noFill/>
              </a:ln>
              <a:solidFill>
                <a:schemeClr val="tx1"/>
              </a:solidFill>
              <a:effectLst/>
            </a:endParaRPr>
          </a:p>
        </p:txBody>
      </p:sp>
      <p:sp>
        <p:nvSpPr>
          <p:cNvPr id="6" name="TextBox 5"/>
          <p:cNvSpPr txBox="1"/>
          <p:nvPr/>
        </p:nvSpPr>
        <p:spPr>
          <a:xfrm>
            <a:off x="7278138" y="730250"/>
            <a:ext cx="4273719" cy="4062651"/>
          </a:xfrm>
          <a:prstGeom prst="rect">
            <a:avLst/>
          </a:prstGeom>
          <a:noFill/>
        </p:spPr>
        <p:txBody>
          <a:bodyPr wrap="square" rtlCol="0">
            <a:spAutoFit/>
          </a:bodyPr>
          <a:lstStyle/>
          <a:p>
            <a:pPr lvl="0" algn="just" eaLnBrk="0" fontAlgn="base" hangingPunct="0">
              <a:spcBef>
                <a:spcPct val="0"/>
              </a:spcBef>
              <a:spcAft>
                <a:spcPct val="0"/>
              </a:spcAft>
            </a:pPr>
            <a:r>
              <a:rPr lang="lt-LT" altLang="lt-LT" sz="2000" dirty="0">
                <a:solidFill>
                  <a:prstClr val="black"/>
                </a:solidFill>
                <a:latin typeface="Calibri" panose="020F0502020204030204" pitchFamily="34" charset="0"/>
                <a:ea typeface="Calibri" panose="020F0502020204030204" pitchFamily="34" charset="0"/>
                <a:cs typeface="Arial" panose="020B0604020202020204" pitchFamily="34" charset="0"/>
              </a:rPr>
              <a:t>Kilimas, dengiantis laiptus į rojų. Tarpelis tarp gėrio ir blogio.  Čia paukščiai – angelai sargai. Kartais žmonės įsiveržia į jų karalystę, kad pamatytų skurdžiausias Rojaus žemes, siekiamą </a:t>
            </a:r>
            <a:r>
              <a:rPr lang="lt-LT" altLang="lt-LT" sz="2000" dirty="0" err="1">
                <a:solidFill>
                  <a:prstClr val="black"/>
                </a:solidFill>
                <a:latin typeface="Calibri" panose="020F0502020204030204" pitchFamily="34" charset="0"/>
                <a:ea typeface="Calibri" panose="020F0502020204030204" pitchFamily="34" charset="0"/>
                <a:cs typeface="Arial" panose="020B0604020202020204" pitchFamily="34" charset="0"/>
              </a:rPr>
              <a:t>chtoniškumą</a:t>
            </a:r>
            <a:r>
              <a:rPr lang="lt-LT" altLang="lt-LT" sz="2000" dirty="0">
                <a:solidFill>
                  <a:prstClr val="black"/>
                </a:solidFill>
                <a:latin typeface="Calibri" panose="020F0502020204030204" pitchFamily="34" charset="0"/>
                <a:ea typeface="Calibri" panose="020F0502020204030204" pitchFamily="34" charset="0"/>
                <a:cs typeface="Arial" panose="020B0604020202020204" pitchFamily="34" charset="0"/>
              </a:rPr>
              <a:t>. Tam reikia tik bilieto, nors ir trumpalaikio, kaip vizitas. Amžinybės kaina – baimė ir skausmas, kuriuos atidavęs gyvenimui atidengsi laiptus. </a:t>
            </a:r>
            <a:endParaRPr lang="lt-LT" altLang="lt-LT" sz="2000" dirty="0" smtClean="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eaLnBrk="0" fontAlgn="base" hangingPunct="0">
              <a:spcBef>
                <a:spcPct val="0"/>
              </a:spcBef>
              <a:spcAft>
                <a:spcPct val="0"/>
              </a:spcAft>
            </a:pPr>
            <a:endParaRPr lang="lt-LT" altLang="lt-LT" sz="2000" dirty="0">
              <a:solidFill>
                <a:prstClr val="black"/>
              </a:solidFill>
              <a:ea typeface="Calibri" panose="020F0502020204030204" pitchFamily="34" charset="0"/>
              <a:cs typeface="Arial" panose="020B0604020202020204" pitchFamily="34" charset="0"/>
            </a:endParaRPr>
          </a:p>
          <a:p>
            <a:pPr lvl="0" algn="r" eaLnBrk="0" fontAlgn="base" hangingPunct="0">
              <a:spcBef>
                <a:spcPct val="0"/>
              </a:spcBef>
              <a:spcAft>
                <a:spcPct val="0"/>
              </a:spcAft>
            </a:pPr>
            <a:r>
              <a:rPr lang="lt-LT" altLang="lt-LT" sz="2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lt-LT" altLang="lt-LT" dirty="0" smtClean="0">
                <a:solidFill>
                  <a:prstClr val="black"/>
                </a:solidFill>
                <a:latin typeface="Arial" panose="020B0604020202020204" pitchFamily="34" charset="0"/>
                <a:ea typeface="Calibri" panose="020F0502020204030204" pitchFamily="34" charset="0"/>
                <a:cs typeface="Arial" panose="020B0604020202020204" pitchFamily="34" charset="0"/>
              </a:rPr>
              <a:t>Jokūbas,</a:t>
            </a:r>
          </a:p>
          <a:p>
            <a:pPr lvl="0" algn="r" eaLnBrk="0" fontAlgn="base" hangingPunct="0">
              <a:spcBef>
                <a:spcPct val="0"/>
              </a:spcBef>
              <a:spcAft>
                <a:spcPct val="0"/>
              </a:spcAft>
            </a:pPr>
            <a:r>
              <a:rPr lang="lt-LT" altLang="lt-LT" dirty="0" smtClean="0">
                <a:solidFill>
                  <a:prstClr val="black"/>
                </a:solidFill>
                <a:latin typeface="Arial" panose="020B0604020202020204" pitchFamily="34" charset="0"/>
                <a:ea typeface="Calibri" panose="020F0502020204030204" pitchFamily="34" charset="0"/>
                <a:cs typeface="Arial" panose="020B0604020202020204" pitchFamily="34" charset="0"/>
              </a:rPr>
              <a:t>I </a:t>
            </a:r>
            <a:r>
              <a:rPr lang="lt-LT" altLang="lt-LT" dirty="0">
                <a:solidFill>
                  <a:prstClr val="black"/>
                </a:solidFill>
                <a:latin typeface="Arial" panose="020B0604020202020204" pitchFamily="34" charset="0"/>
                <a:ea typeface="Calibri" panose="020F0502020204030204" pitchFamily="34" charset="0"/>
                <a:cs typeface="Arial" panose="020B0604020202020204" pitchFamily="34" charset="0"/>
              </a:rPr>
              <a:t>gimnazijos klasės mokinys, 2020</a:t>
            </a:r>
            <a:r>
              <a:rPr lang="lt-LT" altLang="lt-LT" dirty="0">
                <a:solidFill>
                  <a:prstClr val="black"/>
                </a:solidFill>
                <a:latin typeface="Arial" panose="020B0604020202020204" pitchFamily="34" charset="0"/>
              </a:rPr>
              <a:t> </a:t>
            </a:r>
          </a:p>
        </p:txBody>
      </p:sp>
      <p:sp>
        <p:nvSpPr>
          <p:cNvPr id="7" name="Poraštės vietos rezervavimo ženklas 6"/>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533921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čiakampis 4"/>
          <p:cNvSpPr/>
          <p:nvPr/>
        </p:nvSpPr>
        <p:spPr>
          <a:xfrm>
            <a:off x="3455693" y="3244334"/>
            <a:ext cx="3358612" cy="369332"/>
          </a:xfrm>
          <a:prstGeom prst="rect">
            <a:avLst/>
          </a:prstGeom>
        </p:spPr>
        <p:txBody>
          <a:bodyPr wrap="none">
            <a:spAutoFit/>
          </a:bodyPr>
          <a:lstStyle/>
          <a:p>
            <a:r>
              <a:rPr lang="es-ES" dirty="0"/>
              <a:t>,,Kaip arti jūs,/ protėviai man</a:t>
            </a:r>
            <a:endParaRPr lang="lt-LT" dirty="0"/>
          </a:p>
        </p:txBody>
      </p:sp>
      <p:pic>
        <p:nvPicPr>
          <p:cNvPr id="6" name="Picture 1" descr="C:\Users\Nerijus\Desktop\9 kl\Anglų Gabriela 9 kl\811d9f4d54dd81c856a9f20b9beea80f.jpg"/>
          <p:cNvPicPr/>
          <p:nvPr/>
        </p:nvPicPr>
        <p:blipFill>
          <a:blip r:embed="rId2">
            <a:extLst>
              <a:ext uri="{28A0092B-C50C-407E-A947-70E740481C1C}">
                <a14:useLocalDpi xmlns:a14="http://schemas.microsoft.com/office/drawing/2010/main" val="0"/>
              </a:ext>
            </a:extLst>
          </a:blip>
          <a:srcRect/>
          <a:stretch>
            <a:fillRect/>
          </a:stretch>
        </p:blipFill>
        <p:spPr bwMode="auto">
          <a:xfrm>
            <a:off x="1521580" y="782637"/>
            <a:ext cx="5292725" cy="5292725"/>
          </a:xfrm>
          <a:prstGeom prst="rect">
            <a:avLst/>
          </a:prstGeom>
          <a:noFill/>
          <a:ln>
            <a:noFill/>
          </a:ln>
          <a:effectLst>
            <a:outerShdw blurRad="50800" dist="38100" algn="l" rotWithShape="0">
              <a:prstClr val="black">
                <a:alpha val="40000"/>
              </a:prstClr>
            </a:outerShdw>
          </a:effectLst>
          <a:scene3d>
            <a:camera prst="orthographicFront"/>
            <a:lightRig rig="threePt" dir="t"/>
          </a:scene3d>
          <a:sp3d>
            <a:bevelT prst="relaxedInset"/>
          </a:sp3d>
        </p:spPr>
      </p:pic>
      <p:sp>
        <p:nvSpPr>
          <p:cNvPr id="7" name="TextBox 6"/>
          <p:cNvSpPr txBox="1"/>
          <p:nvPr/>
        </p:nvSpPr>
        <p:spPr>
          <a:xfrm flipH="1">
            <a:off x="2386361" y="267629"/>
            <a:ext cx="5954751" cy="388696"/>
          </a:xfrm>
          <a:prstGeom prst="rect">
            <a:avLst/>
          </a:prstGeom>
          <a:noFill/>
        </p:spPr>
        <p:txBody>
          <a:bodyPr wrap="square" rtlCol="0">
            <a:spAutoFit/>
          </a:bodyPr>
          <a:lstStyle/>
          <a:p>
            <a:pPr algn="ctr">
              <a:lnSpc>
                <a:spcPct val="107000"/>
              </a:lnSpc>
              <a:spcAft>
                <a:spcPts val="800"/>
              </a:spcAft>
            </a:pPr>
            <a:r>
              <a:rPr lang="lt-LT" dirty="0">
                <a:latin typeface="Times New Roman" panose="02020603050405020304" pitchFamily="18" charset="0"/>
                <a:ea typeface="Calibri" panose="020F0502020204030204" pitchFamily="34" charset="0"/>
                <a:cs typeface="Times New Roman" panose="02020603050405020304" pitchFamily="18" charset="0"/>
              </a:rPr>
              <a:t>„Kaip arti jūs,/ protėviai mano“ (Sigitas Geda)</a:t>
            </a:r>
            <a:endParaRPr lang="lt-LT"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9924585" y="1628078"/>
            <a:ext cx="1583310" cy="1985588"/>
          </a:xfrm>
          <a:prstGeom prst="rect">
            <a:avLst/>
          </a:prstGeom>
          <a:noFill/>
        </p:spPr>
        <p:txBody>
          <a:bodyPr wrap="square" rtlCol="0">
            <a:spAutoFit/>
          </a:bodyPr>
          <a:lstStyle/>
          <a:p>
            <a:endParaRPr lang="lt-LT"/>
          </a:p>
        </p:txBody>
      </p:sp>
      <p:sp>
        <p:nvSpPr>
          <p:cNvPr id="9" name="TextBox 8"/>
          <p:cNvSpPr txBox="1"/>
          <p:nvPr/>
        </p:nvSpPr>
        <p:spPr>
          <a:xfrm>
            <a:off x="7549377" y="434898"/>
            <a:ext cx="3546086" cy="5734840"/>
          </a:xfrm>
          <a:prstGeom prst="rect">
            <a:avLst/>
          </a:prstGeom>
          <a:noFill/>
        </p:spPr>
        <p:txBody>
          <a:bodyPr wrap="square" rtlCol="0">
            <a:spAutoFit/>
          </a:bodyPr>
          <a:lstStyle/>
          <a:p>
            <a:pPr algn="ctr">
              <a:lnSpc>
                <a:spcPct val="107000"/>
              </a:lnSpc>
              <a:spcAft>
                <a:spcPts val="800"/>
              </a:spcAft>
            </a:pPr>
            <a:r>
              <a:rPr lang="lt-LT" sz="1400" dirty="0">
                <a:latin typeface="Times New Roman" panose="02020603050405020304" pitchFamily="18" charset="0"/>
                <a:ea typeface="Calibri" panose="020F0502020204030204" pitchFamily="34" charset="0"/>
                <a:cs typeface="Times New Roman" panose="02020603050405020304" pitchFamily="18" charset="0"/>
              </a:rPr>
              <a:t>Siela skirta tik tau</a:t>
            </a:r>
            <a:endParaRPr lang="lt-LT"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t-LT" sz="1400" dirty="0">
                <a:latin typeface="Times New Roman" panose="02020603050405020304" pitchFamily="18" charset="0"/>
                <a:ea typeface="Calibri" panose="020F0502020204030204" pitchFamily="34" charset="0"/>
                <a:cs typeface="Times New Roman" panose="02020603050405020304" pitchFamily="18" charset="0"/>
              </a:rPr>
              <a:t> </a:t>
            </a:r>
            <a:endParaRPr lang="lt-LT" sz="1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lt-LT" sz="1400" dirty="0">
                <a:latin typeface="Calibri" panose="020F0502020204030204" pitchFamily="34" charset="0"/>
                <a:ea typeface="Calibri" panose="020F0502020204030204" pitchFamily="34" charset="0"/>
                <a:cs typeface="Times New Roman" panose="02020603050405020304" pitchFamily="18" charset="0"/>
              </a:rPr>
              <a:t>   </a:t>
            </a:r>
            <a:r>
              <a:rPr lang="lt-LT" sz="1400" dirty="0">
                <a:latin typeface="Times New Roman" panose="02020603050405020304" pitchFamily="18" charset="0"/>
                <a:ea typeface="Calibri" panose="020F0502020204030204" pitchFamily="34" charset="0"/>
                <a:cs typeface="Times New Roman" panose="02020603050405020304" pitchFamily="18" charset="0"/>
              </a:rPr>
              <a:t>Mano akys pasruvusios karštomis ašaromis, nosis nervingai trūkčioja, lūpos virpa ir protarpiais nebyliai prasiveria, bet aš vis tiek stebiu... kaip mes lėtai, tyliai virstame nepažįstamaisiais. Šį kartą nebeliko magijos, slaptumo ir romantikos, šiltų kaip vasaros aušra prisiminimų. Tu buvai per daug žavus, per daug protingas, per daug tobulas. Šaltakraujiškai bandai pabėgti kartu su mano siela, viltimis, svajonėmis. Pamažu </a:t>
            </a:r>
            <a:r>
              <a:rPr lang="lt-LT" sz="1400" dirty="0" err="1">
                <a:latin typeface="Times New Roman" panose="02020603050405020304" pitchFamily="18" charset="0"/>
                <a:ea typeface="Calibri" panose="020F0502020204030204" pitchFamily="34" charset="0"/>
                <a:cs typeface="Times New Roman" panose="02020603050405020304" pitchFamily="18" charset="0"/>
              </a:rPr>
              <a:t>traukies</a:t>
            </a:r>
            <a:r>
              <a:rPr lang="lt-LT" sz="1400" dirty="0">
                <a:latin typeface="Times New Roman" panose="02020603050405020304" pitchFamily="18" charset="0"/>
                <a:ea typeface="Calibri" panose="020F0502020204030204" pitchFamily="34" charset="0"/>
                <a:cs typeface="Times New Roman" panose="02020603050405020304" pitchFamily="18" charset="0"/>
              </a:rPr>
              <a:t>, paskutinį kartą nusišypsai, parodai baltus kaip sniegas dantis, mirkteli dešiniąja dangaus žydrumo akimi, plačiai išskėtęs rankas nušoki nuo stataus skardžio... gal todėl, nes knyga jau eina į pabaigą, tu virsti smulkučiais pelenais. Staiga atsikvošiu ir  prisimenu, jog esi tik šaltas knygos veikėjas, kuris ryžtingai pavergė ir sudaužė mano nekaltą širdį, tu - niekas... tiesiog neleisk man tavęs daugiau mylėti.</a:t>
            </a:r>
            <a:r>
              <a:rPr lang="lt-LT"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lt-L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t-LT" dirty="0">
                <a:latin typeface="Times New Roman" panose="02020603050405020304" pitchFamily="18" charset="0"/>
                <a:ea typeface="Calibri" panose="020F0502020204030204" pitchFamily="34" charset="0"/>
                <a:cs typeface="Times New Roman" panose="02020603050405020304" pitchFamily="18" charset="0"/>
              </a:rPr>
              <a:t>  	</a:t>
            </a:r>
            <a:r>
              <a:rPr lang="lt-LT" sz="1200" dirty="0">
                <a:latin typeface="Times New Roman" panose="02020603050405020304" pitchFamily="18" charset="0"/>
                <a:ea typeface="Calibri" panose="020F0502020204030204" pitchFamily="34" charset="0"/>
                <a:cs typeface="Times New Roman" panose="02020603050405020304" pitchFamily="18" charset="0"/>
              </a:rPr>
              <a:t>Viltė, I gimnazijos klasės mokinė, 2020</a:t>
            </a:r>
            <a:endParaRPr lang="lt-LT"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2942947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p:cNvSpPr>
            <a:spLocks noGrp="1"/>
          </p:cNvSpPr>
          <p:nvPr>
            <p:ph type="title"/>
          </p:nvPr>
        </p:nvSpPr>
        <p:spPr/>
        <p:txBody>
          <a:bodyPr/>
          <a:lstStyle/>
          <a:p>
            <a:r>
              <a:rPr lang="lt-LT" b="1" dirty="0"/>
              <a:t>   </a:t>
            </a:r>
            <a:r>
              <a:rPr lang="lt-LT" b="1" dirty="0" err="1"/>
              <a:t>Fotonovelės</a:t>
            </a:r>
            <a:r>
              <a:rPr lang="lt-LT" b="1" dirty="0"/>
              <a:t> žanro formulė: Nuotrauka +Tekstas = Mintis (N+T</a:t>
            </a:r>
            <a:r>
              <a:rPr lang="en-US" b="1" dirty="0"/>
              <a:t>=M)</a:t>
            </a:r>
            <a:endParaRPr lang="lt-LT" dirty="0"/>
          </a:p>
        </p:txBody>
      </p:sp>
      <p:sp>
        <p:nvSpPr>
          <p:cNvPr id="6" name="Turinio vietos rezervavimo ženklas 5"/>
          <p:cNvSpPr>
            <a:spLocks noGrp="1"/>
          </p:cNvSpPr>
          <p:nvPr>
            <p:ph idx="1"/>
          </p:nvPr>
        </p:nvSpPr>
        <p:spPr/>
        <p:txBody>
          <a:bodyPr>
            <a:normAutofit/>
          </a:bodyPr>
          <a:lstStyle/>
          <a:p>
            <a:pPr marL="0" indent="0">
              <a:buNone/>
            </a:pPr>
            <a:r>
              <a:rPr lang="lt-LT" b="1" dirty="0"/>
              <a:t>Fotonovelės  stiliaus bruožai:</a:t>
            </a:r>
            <a:endParaRPr lang="lt-LT" dirty="0"/>
          </a:p>
          <a:p>
            <a:pPr marL="514350" lvl="0" indent="-514350" algn="just">
              <a:buFont typeface="+mj-lt"/>
              <a:buAutoNum type="arabicPeriod"/>
            </a:pPr>
            <a:r>
              <a:rPr lang="lt-LT" dirty="0"/>
              <a:t>Kalba vaizdinga (talpus sakinys,  emociškai paveikus ir daugiaprasmis žodis).</a:t>
            </a:r>
          </a:p>
          <a:p>
            <a:pPr marL="514350" lvl="0" indent="-514350">
              <a:buFont typeface="+mj-lt"/>
              <a:buAutoNum type="arabicPeriod"/>
            </a:pPr>
            <a:r>
              <a:rPr lang="lt-LT" dirty="0"/>
              <a:t>Netikėti minties šuoliai, vingiai, vedantys tolyn nuo nuotraukos ir vėl prie jos grąžinantys.</a:t>
            </a:r>
          </a:p>
          <a:p>
            <a:pPr marL="514350" indent="-514350">
              <a:buFont typeface="+mj-lt"/>
              <a:buAutoNum type="arabicPeriod"/>
            </a:pPr>
            <a:r>
              <a:rPr lang="lt-LT" dirty="0"/>
              <a:t>Trumpas, netikėtas, raiškus, paslaptingas pavadinimas, sujungiantis tekstą ir nuotrauką.</a:t>
            </a:r>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3552446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p:cNvSpPr>
            <a:spLocks noGrp="1"/>
          </p:cNvSpPr>
          <p:nvPr>
            <p:ph type="title"/>
          </p:nvPr>
        </p:nvSpPr>
        <p:spPr/>
        <p:txBody>
          <a:bodyPr/>
          <a:lstStyle/>
          <a:p>
            <a:r>
              <a:rPr lang="lt-LT" dirty="0"/>
              <a:t> </a:t>
            </a:r>
            <a:r>
              <a:rPr lang="lt-LT" dirty="0" err="1"/>
              <a:t>Fotonovelių</a:t>
            </a:r>
            <a:r>
              <a:rPr lang="lt-LT" dirty="0"/>
              <a:t> kūrimas ir vertinimas</a:t>
            </a:r>
          </a:p>
        </p:txBody>
      </p:sp>
      <p:sp>
        <p:nvSpPr>
          <p:cNvPr id="5" name="Turinio vietos rezervavimo ženklas 4"/>
          <p:cNvSpPr>
            <a:spLocks noGrp="1"/>
          </p:cNvSpPr>
          <p:nvPr>
            <p:ph idx="1"/>
          </p:nvPr>
        </p:nvSpPr>
        <p:spPr/>
        <p:txBody>
          <a:bodyPr/>
          <a:lstStyle/>
          <a:p>
            <a:r>
              <a:rPr lang="lt-LT" dirty="0"/>
              <a:t> Sukurti </a:t>
            </a:r>
            <a:r>
              <a:rPr lang="lt-LT" dirty="0" err="1"/>
              <a:t>fotonovelę</a:t>
            </a:r>
            <a:r>
              <a:rPr lang="lt-LT" dirty="0"/>
              <a:t> pasirinkta tema.</a:t>
            </a:r>
          </a:p>
          <a:p>
            <a:pPr algn="just"/>
            <a:r>
              <a:rPr lang="lt-LT" dirty="0"/>
              <a:t>Surengti sukurtų </a:t>
            </a:r>
            <a:r>
              <a:rPr lang="lt-LT" dirty="0" err="1"/>
              <a:t>fotonovelių</a:t>
            </a:r>
            <a:r>
              <a:rPr lang="lt-LT" dirty="0"/>
              <a:t> parodą klasėje arba jas  padovanoti artimiems žmonėms, tėvams, draugams...</a:t>
            </a:r>
          </a:p>
          <a:p>
            <a:r>
              <a:rPr lang="lt-LT" dirty="0"/>
              <a:t> Remiantis </a:t>
            </a:r>
            <a:r>
              <a:rPr lang="lt-LT" dirty="0" err="1"/>
              <a:t>fotonovelės</a:t>
            </a:r>
            <a:r>
              <a:rPr lang="lt-LT" dirty="0"/>
              <a:t> bruožais, parašyti mažąją recenziją apie   draugo </a:t>
            </a:r>
            <a:r>
              <a:rPr lang="lt-LT" dirty="0" err="1"/>
              <a:t>fotonovelę</a:t>
            </a:r>
            <a:r>
              <a:rPr lang="lt-LT" dirty="0"/>
              <a:t>.</a:t>
            </a:r>
          </a:p>
          <a:p>
            <a:endParaRPr lang="lt-LT" dirty="0"/>
          </a:p>
        </p:txBody>
      </p:sp>
      <p:sp>
        <p:nvSpPr>
          <p:cNvPr id="6" name="Poraštės vietos rezervavimo ženklas 5"/>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3879610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vadinimas 5"/>
          <p:cNvSpPr>
            <a:spLocks noGrp="1"/>
          </p:cNvSpPr>
          <p:nvPr>
            <p:ph type="title"/>
          </p:nvPr>
        </p:nvSpPr>
        <p:spPr/>
        <p:txBody>
          <a:bodyPr/>
          <a:lstStyle/>
          <a:p>
            <a:r>
              <a:rPr lang="lt-LT" dirty="0"/>
              <a:t> Literatūros sąrašas</a:t>
            </a:r>
          </a:p>
        </p:txBody>
      </p:sp>
      <p:sp>
        <p:nvSpPr>
          <p:cNvPr id="7" name="Turinio vietos rezervavimo ženklas 6"/>
          <p:cNvSpPr>
            <a:spLocks noGrp="1"/>
          </p:cNvSpPr>
          <p:nvPr>
            <p:ph idx="1"/>
          </p:nvPr>
        </p:nvSpPr>
        <p:spPr/>
        <p:txBody>
          <a:bodyPr>
            <a:normAutofit fontScale="77500" lnSpcReduction="20000"/>
          </a:bodyPr>
          <a:lstStyle/>
          <a:p>
            <a:r>
              <a:rPr lang="lt-LT" i="1" u="sng" dirty="0"/>
              <a:t>A. Macijausko premija – </a:t>
            </a:r>
            <a:r>
              <a:rPr lang="lt-LT" i="1" u="sng" dirty="0" err="1"/>
              <a:t>fotonovelių</a:t>
            </a:r>
            <a:r>
              <a:rPr lang="lt-LT" i="1" u="sng" dirty="0"/>
              <a:t> apie asmenybes kūrėjams  žurnalistams </a:t>
            </a:r>
            <a:r>
              <a:rPr lang="lt-LT" dirty="0"/>
              <a:t>– </a:t>
            </a:r>
            <a:r>
              <a:rPr lang="lt-LT" dirty="0" err="1"/>
              <a:t>el</a:t>
            </a:r>
            <a:r>
              <a:rPr lang="lt-LT" dirty="0"/>
              <a:t> išteklius. Prieiga internete: </a:t>
            </a:r>
            <a:r>
              <a:rPr lang="lt-LT" dirty="0">
                <a:hlinkClick r:id="rId2"/>
              </a:rPr>
              <a:t>https://www.bernardinai.lt/2016-08-06-a-macijausko-premija-fotonoveliu-apie-asmenybes-kurejams-bernardinai-lt-zurnalistams/</a:t>
            </a:r>
            <a:r>
              <a:rPr lang="lt-LT" dirty="0"/>
              <a:t> </a:t>
            </a:r>
          </a:p>
          <a:p>
            <a:endParaRPr lang="lt-LT" dirty="0"/>
          </a:p>
          <a:p>
            <a:pPr algn="just"/>
            <a:r>
              <a:rPr lang="lt-LT" dirty="0" err="1"/>
              <a:t>Jacytė</a:t>
            </a:r>
            <a:r>
              <a:rPr lang="lt-LT" dirty="0"/>
              <a:t> Ainė 2016: </a:t>
            </a:r>
            <a:r>
              <a:rPr lang="pl-PL" i="1" dirty="0" err="1"/>
              <a:t>Vaizdo</a:t>
            </a:r>
            <a:r>
              <a:rPr lang="pl-PL" i="1" dirty="0"/>
              <a:t> </a:t>
            </a:r>
            <a:r>
              <a:rPr lang="pl-PL" i="1" dirty="0" err="1"/>
              <a:t>ir</a:t>
            </a:r>
            <a:r>
              <a:rPr lang="pl-PL" i="1" dirty="0"/>
              <a:t> </a:t>
            </a:r>
            <a:r>
              <a:rPr lang="pl-PL" i="1" dirty="0" err="1"/>
              <a:t>teksto</a:t>
            </a:r>
            <a:r>
              <a:rPr lang="pl-PL" i="1" dirty="0"/>
              <a:t> </a:t>
            </a:r>
            <a:r>
              <a:rPr lang="pl-PL" i="1" dirty="0" err="1"/>
              <a:t>koegzistencija</a:t>
            </a:r>
            <a:r>
              <a:rPr lang="lt-LT" i="1" dirty="0"/>
              <a:t> </a:t>
            </a:r>
            <a:r>
              <a:rPr lang="lt-LT" dirty="0"/>
              <a:t>– </a:t>
            </a:r>
            <a:r>
              <a:rPr lang="lt-LT" dirty="0" err="1"/>
              <a:t>el</a:t>
            </a:r>
            <a:r>
              <a:rPr lang="lt-LT" dirty="0"/>
              <a:t> išteklius. Prieiga internete:</a:t>
            </a:r>
            <a:r>
              <a:rPr lang="pl-PL" dirty="0">
                <a:hlinkClick r:id="rId3"/>
              </a:rPr>
              <a:t>https://www.diena.lt/naujienos/nuomones/nuomones/vaizdo-ir-teksto-koegzistencija-783929</a:t>
            </a:r>
            <a:r>
              <a:rPr lang="pl-PL" dirty="0"/>
              <a:t/>
            </a:r>
            <a:br>
              <a:rPr lang="pl-PL" dirty="0"/>
            </a:br>
            <a:endParaRPr lang="pl-PL" dirty="0"/>
          </a:p>
          <a:p>
            <a:r>
              <a:rPr lang="lt-LT" dirty="0"/>
              <a:t> </a:t>
            </a:r>
            <a:r>
              <a:rPr lang="lt-LT" dirty="0" err="1"/>
              <a:t>Karlonaitė</a:t>
            </a:r>
            <a:r>
              <a:rPr lang="lt-LT" dirty="0"/>
              <a:t> Gabija 2014: </a:t>
            </a:r>
            <a:r>
              <a:rPr lang="lt-LT" i="1" dirty="0"/>
              <a:t>Naujasis kritikos žanras – </a:t>
            </a:r>
            <a:r>
              <a:rPr lang="lt-LT" i="1" dirty="0" err="1"/>
              <a:t>fotovitražas</a:t>
            </a:r>
            <a:r>
              <a:rPr lang="lt-LT" i="1" dirty="0"/>
              <a:t> </a:t>
            </a:r>
            <a:r>
              <a:rPr lang="lt-LT" dirty="0"/>
              <a:t>– </a:t>
            </a:r>
            <a:r>
              <a:rPr lang="lt-LT" dirty="0" err="1"/>
              <a:t>el</a:t>
            </a:r>
            <a:r>
              <a:rPr lang="lt-LT" dirty="0"/>
              <a:t> išteklius. Prieiga internete: </a:t>
            </a:r>
            <a:r>
              <a:rPr lang="lt-LT" dirty="0">
                <a:hlinkClick r:id="rId4"/>
              </a:rPr>
              <a:t>http://www.universitetozurnalistas.kf.vu.lt/2014/02/naujasis-kritikos-zanras-fotovitrazas/</a:t>
            </a:r>
            <a:r>
              <a:rPr lang="lt-LT" dirty="0"/>
              <a:t>	</a:t>
            </a:r>
          </a:p>
          <a:p>
            <a:r>
              <a:rPr lang="lt-LT" i="1" dirty="0" err="1"/>
              <a:t>Ribelkaitė</a:t>
            </a:r>
            <a:r>
              <a:rPr lang="lt-LT" i="1" dirty="0"/>
              <a:t> Giniveida </a:t>
            </a:r>
            <a:r>
              <a:rPr lang="lt-LT" dirty="0"/>
              <a:t>2008: </a:t>
            </a:r>
            <a:r>
              <a:rPr lang="lt-LT" i="1" dirty="0"/>
              <a:t>Vaikų </a:t>
            </a:r>
            <a:r>
              <a:rPr lang="lt-LT" i="1" dirty="0" err="1"/>
              <a:t>fotonovelės</a:t>
            </a:r>
            <a:r>
              <a:rPr lang="lt-LT" i="1" dirty="0"/>
              <a:t> apie skaitymą.</a:t>
            </a:r>
            <a:r>
              <a:rPr lang="lt-LT" dirty="0"/>
              <a:t> „</a:t>
            </a:r>
            <a:r>
              <a:rPr lang="lt-LT" dirty="0" err="1"/>
              <a:t>Rubinaitis</a:t>
            </a:r>
            <a:r>
              <a:rPr lang="lt-LT" dirty="0"/>
              <a:t>“, 2008 Nr. 3 (47)</a:t>
            </a:r>
            <a:r>
              <a:rPr lang="lt-LT" i="1" dirty="0"/>
              <a:t> – </a:t>
            </a:r>
            <a:r>
              <a:rPr lang="lt-LT" i="1" dirty="0" err="1"/>
              <a:t>el</a:t>
            </a:r>
            <a:r>
              <a:rPr lang="lt-LT" i="1" dirty="0"/>
              <a:t> išteklius. Prieiga internete: </a:t>
            </a:r>
            <a:r>
              <a:rPr lang="lt-LT" dirty="0">
                <a:hlinkClick r:id="rId5"/>
              </a:rPr>
              <a:t>https://www.ibbylietuva.lt/rubinaitis/2008-nr-3-47/vaiku-fotonoveles-apie-skaityma/</a:t>
            </a:r>
            <a:r>
              <a:rPr lang="lt-LT" dirty="0"/>
              <a:t> </a:t>
            </a:r>
          </a:p>
          <a:p>
            <a:r>
              <a:rPr lang="lt-LT" dirty="0"/>
              <a:t>Parulskis Sigitas 2019: </a:t>
            </a:r>
            <a:r>
              <a:rPr lang="lt-LT" i="1" dirty="0"/>
              <a:t>Dvigubo dugno keleiviai</a:t>
            </a:r>
            <a:r>
              <a:rPr lang="lt-LT" dirty="0"/>
              <a:t>. Vilnius: „Alma </a:t>
            </a:r>
            <a:r>
              <a:rPr lang="lt-LT" dirty="0" err="1"/>
              <a:t>littera</a:t>
            </a:r>
            <a:r>
              <a:rPr lang="lt-LT" dirty="0"/>
              <a:t>“ leidykla.</a:t>
            </a:r>
          </a:p>
          <a:p>
            <a:endParaRPr lang="lt-LT" dirty="0"/>
          </a:p>
          <a:p>
            <a:endParaRPr lang="lt-LT" dirty="0"/>
          </a:p>
        </p:txBody>
      </p:sp>
      <p:sp>
        <p:nvSpPr>
          <p:cNvPr id="5" name="Stačiakampis 4"/>
          <p:cNvSpPr/>
          <p:nvPr/>
        </p:nvSpPr>
        <p:spPr>
          <a:xfrm>
            <a:off x="1597307" y="1412111"/>
            <a:ext cx="6813398" cy="369332"/>
          </a:xfrm>
          <a:prstGeom prst="rect">
            <a:avLst/>
          </a:prstGeom>
        </p:spPr>
        <p:txBody>
          <a:bodyPr wrap="square">
            <a:spAutoFit/>
          </a:bodyPr>
          <a:lstStyle/>
          <a:p>
            <a:endParaRPr lang="lt-LT" dirty="0"/>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277798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Fotonovelės žanras  </a:t>
            </a:r>
            <a:br>
              <a:rPr lang="lt-LT" dirty="0"/>
            </a:br>
            <a:endParaRPr lang="lt-LT" dirty="0"/>
          </a:p>
        </p:txBody>
      </p:sp>
      <p:sp>
        <p:nvSpPr>
          <p:cNvPr id="3" name="Turinio vietos rezervavimo ženklas 2"/>
          <p:cNvSpPr>
            <a:spLocks noGrp="1"/>
          </p:cNvSpPr>
          <p:nvPr>
            <p:ph idx="1"/>
          </p:nvPr>
        </p:nvSpPr>
        <p:spPr/>
        <p:txBody>
          <a:bodyPr>
            <a:normAutofit fontScale="77500" lnSpcReduction="20000"/>
          </a:bodyPr>
          <a:lstStyle/>
          <a:p>
            <a:pPr marL="0" indent="0" algn="just">
              <a:buNone/>
            </a:pPr>
            <a:r>
              <a:rPr lang="lt-LT" dirty="0"/>
              <a:t> Poetas, eseistas, fotografas, Vilniaus dailės akademijos fotografijos ir medijos meno laboratorijos specialistas Ričardas Šileika taip apibūdina </a:t>
            </a:r>
            <a:r>
              <a:rPr lang="lt-LT" dirty="0" err="1"/>
              <a:t>fotonovelės</a:t>
            </a:r>
            <a:r>
              <a:rPr lang="lt-LT" dirty="0"/>
              <a:t> žanrą:</a:t>
            </a:r>
          </a:p>
          <a:p>
            <a:pPr marL="0" indent="0" algn="just">
              <a:buNone/>
            </a:pPr>
            <a:r>
              <a:rPr lang="lt-LT" dirty="0"/>
              <a:t>Vaizdas yra pagrindas. Nuo jo galima pradėti dėlioti tekstą.</a:t>
            </a:r>
          </a:p>
          <a:p>
            <a:pPr marL="0" indent="0" algn="just">
              <a:buNone/>
            </a:pPr>
            <a:r>
              <a:rPr lang="lt-LT" dirty="0" err="1"/>
              <a:t>Fotonovelė</a:t>
            </a:r>
            <a:r>
              <a:rPr lang="lt-LT" dirty="0"/>
              <a:t> – tai ne iliustravimo, ne atkartojimo zona. Joje </a:t>
            </a:r>
            <a:r>
              <a:rPr lang="lt-LT" b="1" dirty="0"/>
              <a:t>vienodai svarbūs abu</a:t>
            </a:r>
            <a:r>
              <a:rPr lang="lt-LT" dirty="0"/>
              <a:t>: ir vaizdas, ir tekstas.</a:t>
            </a:r>
          </a:p>
          <a:p>
            <a:pPr marL="0" indent="0" algn="just">
              <a:buNone/>
            </a:pPr>
            <a:r>
              <a:rPr lang="lt-LT" dirty="0"/>
              <a:t>Vaizdas ir tekstas </a:t>
            </a:r>
            <a:r>
              <a:rPr lang="lt-LT" b="1" dirty="0"/>
              <a:t>vienas kitą </a:t>
            </a:r>
            <a:r>
              <a:rPr lang="lt-LT" dirty="0"/>
              <a:t>iliustruoja, sustiprina. Gaunama informacija veikia žmogaus refleksus: žiaurūs, brutalūs vaizdai erzina, kelia pyktį, gražių žmonių ar estetiškos aplinkos vaizdai ramina.</a:t>
            </a:r>
          </a:p>
          <a:p>
            <a:pPr marL="0" indent="0" algn="just">
              <a:buNone/>
            </a:pPr>
            <a:r>
              <a:rPr lang="lt-LT" b="1" dirty="0"/>
              <a:t>Vaizdo ir žodžio sąryšis </a:t>
            </a:r>
            <a:r>
              <a:rPr lang="lt-LT" dirty="0"/>
              <a:t>yra be galo svarbus. Iliustracija būtina teksto vizualumui išplėsti.</a:t>
            </a:r>
          </a:p>
          <a:p>
            <a:pPr marL="0" indent="0" algn="just">
              <a:buNone/>
            </a:pPr>
            <a:r>
              <a:rPr lang="lt-LT" dirty="0"/>
              <a:t> &lt;...&gt;pagrindinis dalykas, kurį meno kūriniui suteikia </a:t>
            </a:r>
            <a:r>
              <a:rPr lang="lt-LT" b="1" dirty="0"/>
              <a:t>pavadinimas – apibendrinimas</a:t>
            </a:r>
            <a:r>
              <a:rPr lang="lt-LT" dirty="0"/>
              <a:t>.</a:t>
            </a:r>
          </a:p>
          <a:p>
            <a:pPr marL="0" indent="0" algn="just">
              <a:buNone/>
            </a:pPr>
            <a:endParaRPr lang="lt-LT" dirty="0"/>
          </a:p>
          <a:p>
            <a:pPr marL="0" indent="0" algn="just">
              <a:buNone/>
            </a:pPr>
            <a:r>
              <a:rPr lang="lt-LT" dirty="0"/>
              <a:t>Skaityti daugiau: </a:t>
            </a:r>
            <a:r>
              <a:rPr lang="lt-LT" dirty="0">
                <a:hlinkClick r:id="rId2"/>
              </a:rPr>
              <a:t>https://www.diena.lt/naujienos/nuomones/nuomones/vaizdo-ir-teksto-koegzistencija-783929</a:t>
            </a:r>
            <a:endParaRPr lang="lt-LT" dirty="0"/>
          </a:p>
          <a:p>
            <a:pPr algn="just"/>
            <a:endParaRPr lang="lt-LT" dirty="0"/>
          </a:p>
          <a:p>
            <a:pPr algn="just"/>
            <a:endParaRPr lang="lt-LT" dirty="0"/>
          </a:p>
        </p:txBody>
      </p:sp>
      <p:sp>
        <p:nvSpPr>
          <p:cNvPr id="6" name="Poraštės vietos rezervavimo ženklas 5"/>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635285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dirty="0"/>
              <a:t> </a:t>
            </a:r>
            <a:br>
              <a:rPr lang="lt-LT" dirty="0"/>
            </a:br>
            <a:r>
              <a:rPr lang="lt-LT" dirty="0"/>
              <a:t>Sigitas Parulskis apie savo knygą</a:t>
            </a:r>
            <a:br>
              <a:rPr lang="lt-LT" dirty="0"/>
            </a:br>
            <a:r>
              <a:rPr lang="lt-LT" dirty="0"/>
              <a:t/>
            </a:r>
            <a:br>
              <a:rPr lang="lt-LT" dirty="0"/>
            </a:br>
            <a:endParaRPr lang="lt-LT" dirty="0"/>
          </a:p>
        </p:txBody>
      </p:sp>
      <p:pic>
        <p:nvPicPr>
          <p:cNvPr id="4" name="Turinio vietos rezervavimo ženklas 3"/>
          <p:cNvPicPr>
            <a:picLocks noGrp="1" noChangeAspect="1"/>
          </p:cNvPicPr>
          <p:nvPr>
            <p:ph idx="1"/>
          </p:nvPr>
        </p:nvPicPr>
        <p:blipFill>
          <a:blip r:embed="rId2"/>
          <a:stretch>
            <a:fillRect/>
          </a:stretch>
        </p:blipFill>
        <p:spPr>
          <a:xfrm>
            <a:off x="649459" y="1690688"/>
            <a:ext cx="2922648" cy="4351338"/>
          </a:xfrm>
          <a:prstGeom prst="rect">
            <a:avLst/>
          </a:prstGeom>
        </p:spPr>
      </p:pic>
      <p:sp>
        <p:nvSpPr>
          <p:cNvPr id="5" name="Stačiakampis 4"/>
          <p:cNvSpPr/>
          <p:nvPr/>
        </p:nvSpPr>
        <p:spPr>
          <a:xfrm>
            <a:off x="3842881" y="1702045"/>
            <a:ext cx="7806927" cy="2862322"/>
          </a:xfrm>
          <a:prstGeom prst="rect">
            <a:avLst/>
          </a:prstGeom>
        </p:spPr>
        <p:txBody>
          <a:bodyPr wrap="square">
            <a:spAutoFit/>
          </a:bodyPr>
          <a:lstStyle/>
          <a:p>
            <a:pPr algn="just"/>
            <a:r>
              <a:rPr lang="lt-LT" dirty="0"/>
              <a:t> Savo istorijas šioje knygoje pasakoju dviem būdais, kiekvienas tekstas turi nuotrauką, o nuotrauka – tekstą, jie papildo, pratęsia vienas kitą, ieško bendrumo per asociacijas, užuominas, </a:t>
            </a:r>
            <a:r>
              <a:rPr lang="lt-LT" dirty="0" err="1"/>
              <a:t>panašumus</a:t>
            </a:r>
            <a:r>
              <a:rPr lang="lt-LT" dirty="0"/>
              <a:t> ar skirtumus.</a:t>
            </a:r>
          </a:p>
          <a:p>
            <a:pPr algn="just"/>
            <a:r>
              <a:rPr lang="lt-LT" dirty="0"/>
              <a:t>    Tarp vaizdo ir teksto... visada kažkas nutinka tarp vaizdo ir teksto, kažkas nuolat vyksta tarp dabarties ir praeities, dienos ir nakties, tarp lengvabūdžio dangaus ir nuodugnaus dugno, čia nuolat skleidžiasi vaizduotė, ilgesys, ironija, aistra ir melancholija, visa ši mūsų nepakartojama, tragikomiška kelionė – tarp vaizdo ir teksto, tarp patirties ir nebūties, dvigubo dugno sapne</a:t>
            </a:r>
            <a:r>
              <a:rPr lang="lt-LT" dirty="0" smtClean="0"/>
              <a:t>.</a:t>
            </a:r>
          </a:p>
          <a:p>
            <a:pPr algn="just"/>
            <a:endParaRPr lang="lt-LT" dirty="0"/>
          </a:p>
          <a:p>
            <a:pPr algn="r"/>
            <a:r>
              <a:rPr lang="lt-LT" dirty="0"/>
              <a:t>				Sigitas Parulskis</a:t>
            </a:r>
          </a:p>
        </p:txBody>
      </p:sp>
      <p:sp>
        <p:nvSpPr>
          <p:cNvPr id="8" name="Stačiakampis 7"/>
          <p:cNvSpPr/>
          <p:nvPr/>
        </p:nvSpPr>
        <p:spPr>
          <a:xfrm>
            <a:off x="5958589" y="5718860"/>
            <a:ext cx="6233411" cy="646331"/>
          </a:xfrm>
          <a:prstGeom prst="rect">
            <a:avLst/>
          </a:prstGeom>
        </p:spPr>
        <p:txBody>
          <a:bodyPr wrap="square">
            <a:spAutoFit/>
          </a:bodyPr>
          <a:lstStyle/>
          <a:p>
            <a:r>
              <a:rPr lang="lt-LT" dirty="0"/>
              <a:t>Sigitas Parulskis „Dvigubo dugno keleiviai“, Alma </a:t>
            </a:r>
            <a:r>
              <a:rPr lang="lt-LT" dirty="0" err="1"/>
              <a:t>littera</a:t>
            </a:r>
            <a:r>
              <a:rPr lang="lt-LT" dirty="0"/>
              <a:t>, 2019</a:t>
            </a:r>
            <a:br>
              <a:rPr lang="lt-LT" dirty="0"/>
            </a:br>
            <a:endParaRPr lang="lt-LT" dirty="0"/>
          </a:p>
        </p:txBody>
      </p:sp>
      <p:sp>
        <p:nvSpPr>
          <p:cNvPr id="3" name="Poraštės vietos rezervavimo ženklas 2"/>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2431444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 Sigitas Parulskis „Rupūžė“</a:t>
            </a:r>
          </a:p>
        </p:txBody>
      </p:sp>
      <p:sp>
        <p:nvSpPr>
          <p:cNvPr id="3" name="Turinio vietos rezervavimo ženklas 2"/>
          <p:cNvSpPr>
            <a:spLocks noGrp="1"/>
          </p:cNvSpPr>
          <p:nvPr>
            <p:ph idx="1"/>
          </p:nvPr>
        </p:nvSpPr>
        <p:spPr/>
        <p:txBody>
          <a:bodyPr>
            <a:normAutofit lnSpcReduction="10000"/>
          </a:bodyPr>
          <a:lstStyle/>
          <a:p>
            <a:pPr marL="0" indent="0">
              <a:buNone/>
            </a:pPr>
            <a:r>
              <a:rPr lang="lt-LT" dirty="0"/>
              <a:t> Sekmadienį pjoviau žolę, šventasis Pranciškau, suskretęs ir gailestingas, 	kaip skerdžiau tą  žolę   atšipusiais dalgio ašmenimis, ir štai, 	apsitaškęs iki alkūnių  žolės krauju, pamačiau didžiulę rupūžę, 	tokią didelę, na, beveik kaip „</a:t>
            </a:r>
            <a:r>
              <a:rPr lang="lt-LT" dirty="0" err="1"/>
              <a:t>Hesburger</a:t>
            </a:r>
            <a:r>
              <a:rPr lang="lt-LT" dirty="0"/>
              <a:t>“ mėsainis.</a:t>
            </a:r>
          </a:p>
          <a:p>
            <a:pPr marL="0" indent="0" algn="just">
              <a:buNone/>
            </a:pPr>
            <a:r>
              <a:rPr lang="lt-LT" dirty="0"/>
              <a:t> Prieš  45 metus, gegužės  22 d., moteris </a:t>
            </a:r>
            <a:r>
              <a:rPr lang="lt-LT" dirty="0" err="1"/>
              <a:t>didelėm</a:t>
            </a:r>
            <a:r>
              <a:rPr lang="lt-LT" dirty="0"/>
              <a:t> </a:t>
            </a:r>
            <a:r>
              <a:rPr lang="lt-LT" dirty="0" err="1"/>
              <a:t>rankom</a:t>
            </a:r>
            <a:r>
              <a:rPr lang="lt-LT" dirty="0"/>
              <a:t>, neprisimenu 	jos vardo, perspėjo, kad geriau tų siaubingų padarų neliesčiau, 	nes jeigu apmyžtų nėščia rupūžė, man išaugtų kupra, kaip nutiko 	kaimynų mergaitei. </a:t>
            </a:r>
          </a:p>
          <a:p>
            <a:pPr marL="0" indent="0">
              <a:buNone/>
            </a:pPr>
            <a:r>
              <a:rPr lang="lt-LT" dirty="0"/>
              <a:t>Sigitas Parulskis „Dvigubo dugno keleiviai“, Alma </a:t>
            </a:r>
            <a:r>
              <a:rPr lang="lt-LT" dirty="0" err="1"/>
              <a:t>littera</a:t>
            </a:r>
            <a:r>
              <a:rPr lang="lt-LT" dirty="0"/>
              <a:t>, 2019</a:t>
            </a:r>
          </a:p>
          <a:p>
            <a:r>
              <a:rPr lang="lt-LT" dirty="0"/>
              <a:t> Pasvarstykite, kokia nuotrauka tiktų iliustracijai ir kokia pavertų tekstą </a:t>
            </a:r>
            <a:r>
              <a:rPr lang="lt-LT" dirty="0" err="1"/>
              <a:t>fotonovele</a:t>
            </a:r>
            <a:r>
              <a:rPr lang="lt-LT" dirty="0"/>
              <a:t>?</a:t>
            </a:r>
          </a:p>
        </p:txBody>
      </p:sp>
      <p:sp>
        <p:nvSpPr>
          <p:cNvPr id="4" name="Poraštės vietos rezervavimo ženklas 3"/>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317834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a:t>	Teksto ir vaizdo santykis: 1SF&gt;T</a:t>
            </a:r>
            <a:br>
              <a:rPr lang="lt-LT" dirty="0"/>
            </a:br>
            <a:endParaRPr lang="lt-LT" dirty="0"/>
          </a:p>
        </p:txBody>
      </p:sp>
      <p:sp>
        <p:nvSpPr>
          <p:cNvPr id="3" name="Turinio vietos rezervavimo ženklas 2"/>
          <p:cNvSpPr>
            <a:spLocks noGrp="1"/>
          </p:cNvSpPr>
          <p:nvPr>
            <p:ph idx="1"/>
          </p:nvPr>
        </p:nvSpPr>
        <p:spPr/>
        <p:txBody>
          <a:bodyPr/>
          <a:lstStyle/>
          <a:p>
            <a:pPr marL="514350" indent="-514350" algn="just">
              <a:buFont typeface="+mj-lt"/>
              <a:buAutoNum type="arabicPeriod"/>
            </a:pPr>
            <a:r>
              <a:rPr lang="lt-LT" dirty="0"/>
              <a:t> Viena spaudos fotografija leidinio puslapyje užima daugiau vietos nei tekstas.</a:t>
            </a:r>
          </a:p>
          <a:p>
            <a:pPr marL="514350" indent="-514350" algn="just">
              <a:buFont typeface="+mj-lt"/>
              <a:buAutoNum type="arabicPeriod"/>
            </a:pPr>
            <a:r>
              <a:rPr lang="lt-LT" dirty="0"/>
              <a:t> Tekstas ir nuotrauka sudaro  prasminį vienetą – </a:t>
            </a:r>
            <a:r>
              <a:rPr lang="lt-LT" dirty="0" err="1"/>
              <a:t>fotonovelę</a:t>
            </a:r>
            <a:r>
              <a:rPr lang="lt-LT" dirty="0"/>
              <a:t>.</a:t>
            </a:r>
          </a:p>
          <a:p>
            <a:pPr marL="514350" indent="-514350" algn="just">
              <a:buFont typeface="+mj-lt"/>
              <a:buAutoNum type="arabicPeriod"/>
            </a:pPr>
            <a:r>
              <a:rPr lang="lt-LT" dirty="0"/>
              <a:t> Tai sunkus žanras:  jau ne žurnalistika, bet dar ir ne literatūra.</a:t>
            </a:r>
          </a:p>
          <a:p>
            <a:pPr marL="514350" indent="-514350" algn="just">
              <a:buFont typeface="+mj-lt"/>
              <a:buAutoNum type="arabicPeriod"/>
            </a:pPr>
            <a:r>
              <a:rPr lang="lt-LT" dirty="0"/>
              <a:t> </a:t>
            </a:r>
            <a:r>
              <a:rPr lang="lt-LT" dirty="0" err="1"/>
              <a:t>Fotonovelės</a:t>
            </a:r>
            <a:r>
              <a:rPr lang="lt-LT" dirty="0"/>
              <a:t> objektas – amžinosios žmogaus būties temos, tiesos ir vertybės. Tai gėris, neapykanta, meilė, sąžinė, kilnumas, draugystė, laikas, šventės, žmonės... </a:t>
            </a:r>
          </a:p>
          <a:p>
            <a:pPr marL="514350" indent="-514350" algn="just">
              <a:buFont typeface="+mj-lt"/>
              <a:buAutoNum type="arabicPeriod"/>
            </a:pPr>
            <a:r>
              <a:rPr lang="lt-LT" dirty="0"/>
              <a:t>Nuotraukoje gali būti užfiksuotas gyvenimo gabalėlis, koks nors objektas, nei tikslios vietos, nei laiko, nei veiksmo nereikia nurodyti.</a:t>
            </a:r>
          </a:p>
          <a:p>
            <a:pPr marL="514350" indent="-514350" algn="just">
              <a:buFont typeface="+mj-lt"/>
              <a:buAutoNum type="arabicPeriod"/>
            </a:pPr>
            <a:endParaRPr lang="lt-LT" dirty="0"/>
          </a:p>
        </p:txBody>
      </p:sp>
      <p:sp>
        <p:nvSpPr>
          <p:cNvPr id="6" name="Poraštės vietos rezervavimo ženklas 5"/>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2334614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Nuotrauka +Tekstas </a:t>
            </a:r>
            <a:r>
              <a:rPr lang="en-US" dirty="0"/>
              <a:t>=</a:t>
            </a:r>
            <a:r>
              <a:rPr lang="lt-LT" dirty="0"/>
              <a:t> Mintis</a:t>
            </a:r>
          </a:p>
        </p:txBody>
      </p:sp>
      <p:sp>
        <p:nvSpPr>
          <p:cNvPr id="3" name="Turinio vietos rezervavimo ženklas 2"/>
          <p:cNvSpPr>
            <a:spLocks noGrp="1"/>
          </p:cNvSpPr>
          <p:nvPr>
            <p:ph idx="1"/>
          </p:nvPr>
        </p:nvSpPr>
        <p:spPr/>
        <p:txBody>
          <a:bodyPr/>
          <a:lstStyle/>
          <a:p>
            <a:r>
              <a:rPr lang="lt-LT" dirty="0"/>
              <a:t> Trumpas, filosofinis žmogaus likimo, gamtos, pasaulio apmąstymas.</a:t>
            </a:r>
          </a:p>
          <a:p>
            <a:r>
              <a:rPr lang="lt-LT" dirty="0"/>
              <a:t> Kalba vaizdinga, dominuoja metaforiškas kalbėjimas.</a:t>
            </a:r>
          </a:p>
          <a:p>
            <a:pPr algn="just"/>
            <a:r>
              <a:rPr lang="lt-LT" dirty="0"/>
              <a:t> Netikėti minties šuoliai, vingiai, vedantys tolyn nuo nuotraukos ir vėl prie jos grąžinantys.</a:t>
            </a:r>
          </a:p>
          <a:p>
            <a:r>
              <a:rPr lang="lt-LT" dirty="0"/>
              <a:t> Svarbiausia mintis, kurią sukuria abi dalys vienu metu. </a:t>
            </a:r>
          </a:p>
          <a:p>
            <a:r>
              <a:rPr lang="lt-LT" dirty="0"/>
              <a:t> Trumpas, netikėtas, raiškus, paslaptingas pavadinimas būtinas. </a:t>
            </a:r>
          </a:p>
        </p:txBody>
      </p:sp>
      <p:sp>
        <p:nvSpPr>
          <p:cNvPr id="6" name="Poraštės vietos rezervavimo ženklas 5"/>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263935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dirty="0"/>
              <a:t>  </a:t>
            </a:r>
            <a:br>
              <a:rPr lang="lt-LT" dirty="0"/>
            </a:br>
            <a:r>
              <a:rPr lang="lt-LT" dirty="0"/>
              <a:t>Perskaitykite Henriko Radausko eilėraštį „Balti malūnai“ ir atlikite užduotis</a:t>
            </a:r>
            <a:br>
              <a:rPr lang="lt-LT" dirty="0"/>
            </a:br>
            <a:endParaRPr lang="lt-LT" dirty="0"/>
          </a:p>
        </p:txBody>
      </p:sp>
      <p:sp>
        <p:nvSpPr>
          <p:cNvPr id="3" name="Turinio vietos rezervavimo ženklas 2"/>
          <p:cNvSpPr>
            <a:spLocks noGrp="1"/>
          </p:cNvSpPr>
          <p:nvPr>
            <p:ph idx="1"/>
          </p:nvPr>
        </p:nvSpPr>
        <p:spPr/>
        <p:txBody>
          <a:bodyPr>
            <a:normAutofit fontScale="70000" lnSpcReduction="20000"/>
          </a:bodyPr>
          <a:lstStyle/>
          <a:p>
            <a:pPr marL="0" indent="0">
              <a:buNone/>
            </a:pPr>
            <a:r>
              <a:rPr lang="lt-LT" b="1" dirty="0"/>
              <a:t>Balti malūnai</a:t>
            </a:r>
            <a:endParaRPr lang="lt-LT" dirty="0"/>
          </a:p>
          <a:p>
            <a:pPr marL="0" indent="0">
              <a:buNone/>
            </a:pPr>
            <a:r>
              <a:rPr lang="lt-LT" dirty="0"/>
              <a:t>Balti malūnai mala laiką,</a:t>
            </a:r>
          </a:p>
          <a:p>
            <a:pPr marL="0" indent="0">
              <a:buNone/>
            </a:pPr>
            <a:r>
              <a:rPr lang="lt-LT" dirty="0"/>
              <a:t>Ir laikas byra ant kalnų, </a:t>
            </a:r>
          </a:p>
          <a:p>
            <a:pPr marL="0" indent="0">
              <a:buNone/>
            </a:pPr>
            <a:r>
              <a:rPr lang="lt-LT" dirty="0"/>
              <a:t>Ir gruodžio šaltos rankos laiko</a:t>
            </a:r>
          </a:p>
          <a:p>
            <a:pPr marL="0" indent="0">
              <a:buNone/>
            </a:pPr>
            <a:r>
              <a:rPr lang="lt-LT" dirty="0"/>
              <a:t>Bažnyčios bokštus už sparnų.</a:t>
            </a:r>
          </a:p>
          <a:p>
            <a:pPr marL="0" indent="0">
              <a:buNone/>
            </a:pPr>
            <a:r>
              <a:rPr lang="lt-LT" dirty="0"/>
              <a:t> </a:t>
            </a:r>
          </a:p>
          <a:p>
            <a:pPr marL="0" indent="0">
              <a:buNone/>
            </a:pPr>
            <a:r>
              <a:rPr lang="lt-LT" dirty="0"/>
              <a:t>Ir jie paskristi nebegali,</a:t>
            </a:r>
          </a:p>
          <a:p>
            <a:pPr marL="0" indent="0">
              <a:buNone/>
            </a:pPr>
            <a:r>
              <a:rPr lang="lt-LT" dirty="0"/>
              <a:t>Ir aš paeiti negaliu.</a:t>
            </a:r>
          </a:p>
          <a:p>
            <a:pPr marL="0" indent="0">
              <a:buNone/>
            </a:pPr>
            <a:r>
              <a:rPr lang="lt-LT" dirty="0"/>
              <a:t>Ir kas dabar pasieks tą šalį,</a:t>
            </a:r>
          </a:p>
          <a:p>
            <a:pPr marL="0" indent="0">
              <a:buNone/>
            </a:pPr>
            <a:r>
              <a:rPr lang="lt-LT" dirty="0"/>
              <a:t>Kur faunas miega tarp gėlių</a:t>
            </a:r>
          </a:p>
          <a:p>
            <a:pPr marL="0" indent="0">
              <a:buNone/>
            </a:pPr>
            <a:r>
              <a:rPr lang="lt-LT" dirty="0"/>
              <a:t>Ir mėnuo groja rageliu? </a:t>
            </a:r>
          </a:p>
          <a:p>
            <a:pPr marL="0" indent="0">
              <a:buNone/>
            </a:pPr>
            <a:r>
              <a:rPr lang="lt-LT" u="sng" dirty="0">
                <a:hlinkClick r:id="rId2"/>
              </a:rPr>
              <a:t>http://www.šaltiniai.info/files/literatura/LH00/Henrikas_Radauskas._Eil%C4%97ra%C5%A1%C4%8Diai.LHI900.pdf</a:t>
            </a:r>
            <a:r>
              <a:rPr lang="lt-LT" dirty="0"/>
              <a:t> </a:t>
            </a:r>
          </a:p>
          <a:p>
            <a:endParaRPr lang="lt-LT" dirty="0"/>
          </a:p>
        </p:txBody>
      </p:sp>
      <p:sp>
        <p:nvSpPr>
          <p:cNvPr id="6" name="Poraštės vietos rezervavimo ženklas 5"/>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759682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Laikas </a:t>
            </a:r>
            <a:r>
              <a:rPr lang="lt-LT" dirty="0"/>
              <a:t>ir žmogus eilėraštyje, </a:t>
            </a:r>
            <a:r>
              <a:rPr lang="lt-LT" dirty="0" err="1"/>
              <a:t>fotonovelėje</a:t>
            </a:r>
            <a:r>
              <a:rPr lang="lt-LT" dirty="0"/>
              <a:t>, iliustracijoje</a:t>
            </a:r>
          </a:p>
        </p:txBody>
      </p:sp>
      <p:sp>
        <p:nvSpPr>
          <p:cNvPr id="3" name="Turinio vietos rezervavimo ženklas 2"/>
          <p:cNvSpPr>
            <a:spLocks noGrp="1"/>
          </p:cNvSpPr>
          <p:nvPr>
            <p:ph idx="1"/>
          </p:nvPr>
        </p:nvSpPr>
        <p:spPr/>
        <p:txBody>
          <a:bodyPr>
            <a:normAutofit fontScale="55000" lnSpcReduction="20000"/>
          </a:bodyPr>
          <a:lstStyle/>
          <a:p>
            <a:pPr marL="514350" lvl="0" indent="-514350">
              <a:buFont typeface="+mj-lt"/>
              <a:buAutoNum type="arabicPeriod"/>
            </a:pPr>
            <a:r>
              <a:rPr lang="lt-LT" dirty="0"/>
              <a:t>Kokia meninė raiškos priemonė pavartota eilėraščio frazėje „Balti malūnai mala laiką“?</a:t>
            </a:r>
          </a:p>
          <a:p>
            <a:pPr marL="514350" lvl="0" indent="-514350">
              <a:buFont typeface="+mj-lt"/>
              <a:buAutoNum type="arabicPeriod"/>
            </a:pPr>
            <a:r>
              <a:rPr lang="lt-LT" dirty="0"/>
              <a:t> Iš kokių pasikartojančių žodžių paaiškėja dvi teminės jungtys: laikas ir žmogus?</a:t>
            </a:r>
          </a:p>
          <a:p>
            <a:pPr marL="514350" lvl="0" indent="-514350">
              <a:buFont typeface="+mj-lt"/>
              <a:buAutoNum type="arabicPeriod"/>
            </a:pPr>
            <a:r>
              <a:rPr lang="lt-LT" dirty="0"/>
              <a:t> Kokie tikrovė objektai pirmoje strofoje lyginami ir vaizduotės paverčiami kitais? Remdamiesi eilėraščiu,  pratęskite metamorfozių  (pavirtimų) grandinėlę.  </a:t>
            </a:r>
            <a:r>
              <a:rPr lang="lt-LT" i="1" dirty="0"/>
              <a:t>Malūnas</a:t>
            </a:r>
            <a:r>
              <a:rPr lang="lt-LT" dirty="0"/>
              <a:t> virsta žiema, </a:t>
            </a:r>
            <a:r>
              <a:rPr lang="lt-LT" i="1" dirty="0"/>
              <a:t>sniegas</a:t>
            </a:r>
            <a:r>
              <a:rPr lang="lt-LT" dirty="0"/>
              <a:t>..., </a:t>
            </a:r>
            <a:r>
              <a:rPr lang="lt-LT" i="1" dirty="0"/>
              <a:t>laikas.</a:t>
            </a:r>
            <a:r>
              <a:rPr lang="lt-LT" dirty="0"/>
              <a:t>..</a:t>
            </a:r>
          </a:p>
          <a:p>
            <a:pPr marL="514350" lvl="0" indent="-514350">
              <a:buFont typeface="+mj-lt"/>
              <a:buAutoNum type="arabicPeriod"/>
            </a:pPr>
            <a:r>
              <a:rPr lang="lt-LT" dirty="0"/>
              <a:t>Kokie žmogaus pojūčiai įjungiami kuriant žiemos ir vasaros vaizdą?</a:t>
            </a:r>
          </a:p>
          <a:p>
            <a:pPr marL="514350" lvl="0" indent="-514350">
              <a:buFont typeface="+mj-lt"/>
              <a:buAutoNum type="arabicPeriod"/>
            </a:pPr>
            <a:r>
              <a:rPr lang="lt-LT" dirty="0"/>
              <a:t>Kokie žmogaus troškimai įvardijami antroje strofoje?</a:t>
            </a:r>
          </a:p>
          <a:p>
            <a:pPr marL="514350" lvl="0" indent="-514350">
              <a:buFont typeface="+mj-lt"/>
              <a:buAutoNum type="arabicPeriod"/>
            </a:pPr>
            <a:r>
              <a:rPr lang="lt-LT" dirty="0"/>
              <a:t>Kas trukdo lyriniam subjektui pasiekti mitinę šalį, kurioje neveikia tikrovės dėsniai? </a:t>
            </a:r>
          </a:p>
          <a:p>
            <a:pPr marL="514350" lvl="0" indent="-514350">
              <a:buFont typeface="+mj-lt"/>
              <a:buAutoNum type="arabicPeriod"/>
            </a:pPr>
            <a:r>
              <a:rPr lang="lt-LT" dirty="0"/>
              <a:t>Palyginkite eilėraštyje sukuriamą </a:t>
            </a:r>
            <a:r>
              <a:rPr lang="lt-LT" dirty="0" err="1"/>
              <a:t>Fauno</a:t>
            </a:r>
            <a:r>
              <a:rPr lang="lt-LT" dirty="0"/>
              <a:t>* paveikslą su jo mitologiniu paveikslu, pateikiamu enciklopedijoje. Kuo jie panašūs ir kuo skiriasi? Kokiomis detalėmis sukuriamas </a:t>
            </a:r>
            <a:r>
              <a:rPr lang="lt-LT" dirty="0" err="1"/>
              <a:t>Fauno</a:t>
            </a:r>
            <a:r>
              <a:rPr lang="lt-LT" dirty="0"/>
              <a:t> paveikslas eilėraštyje?</a:t>
            </a:r>
          </a:p>
          <a:p>
            <a:pPr marL="514350" indent="-514350">
              <a:buFont typeface="+mj-lt"/>
              <a:buAutoNum type="arabicPeriod"/>
            </a:pPr>
            <a:r>
              <a:rPr lang="lt-LT" dirty="0"/>
              <a:t>Savais žodžiais suformuluokite  H. Radausko eilėraščio pagrindinę mintį. </a:t>
            </a:r>
          </a:p>
          <a:p>
            <a:pPr marL="0" lvl="0" indent="0">
              <a:buNone/>
            </a:pPr>
            <a:endParaRPr lang="lt-LT" dirty="0"/>
          </a:p>
          <a:p>
            <a:pPr marL="0" indent="0" algn="just">
              <a:buNone/>
            </a:pPr>
            <a:r>
              <a:rPr lang="lt-LT" i="1" dirty="0" err="1"/>
              <a:t>Fáunas</a:t>
            </a:r>
            <a:r>
              <a:rPr lang="lt-LT" i="1" dirty="0"/>
              <a:t>* (</a:t>
            </a:r>
            <a:r>
              <a:rPr lang="lt-LT" i="1" dirty="0" err="1"/>
              <a:t>Faunus</a:t>
            </a:r>
            <a:r>
              <a:rPr lang="lt-LT" i="1" dirty="0"/>
              <a:t>), romėnų mitologijoje – laukų, kalnų ir miškų dievas, piemenų, ganyklų ir gyvulių globėjas. Faunas buvo vaizduojamas kaip nedidelio ūgio jaunuolis ožio kojomis, su barzda ir lapų vainiku ant galvos, su gausybės ragu ar lazda rankose bei kailiu, permestu per pečius. Mėgo miškuose gąsdinti žmones, siųsdavo jiems ligas, suvedžiodavo moteris. </a:t>
            </a:r>
            <a:r>
              <a:rPr lang="lt-LT" i="1" dirty="0" err="1"/>
              <a:t>Fauno</a:t>
            </a:r>
            <a:r>
              <a:rPr lang="lt-LT" i="1" dirty="0"/>
              <a:t> garbei gruodžio mėnesį buvo švenčiamos </a:t>
            </a:r>
            <a:r>
              <a:rPr lang="lt-LT" i="1" dirty="0" err="1"/>
              <a:t>Faunalijos</a:t>
            </a:r>
            <a:r>
              <a:rPr lang="lt-LT" i="1" dirty="0"/>
              <a:t>, vasario 15 – </a:t>
            </a:r>
            <a:r>
              <a:rPr lang="lt-LT" i="1" dirty="0" err="1"/>
              <a:t>Luperkalijos</a:t>
            </a:r>
            <a:r>
              <a:rPr lang="lt-LT" i="1" dirty="0"/>
              <a:t> (jų metu paaukojus šunį ir ožį nuo kaimenių simboliškai būdavo atstumiami vilkai – šventė siejosi su anksčiau gyvavusiu vilko (lotyniškai lupus) kultu, kuris ilgainiui sutapo su </a:t>
            </a:r>
            <a:r>
              <a:rPr lang="lt-LT" i="1" dirty="0" err="1"/>
              <a:t>Fauno</a:t>
            </a:r>
            <a:r>
              <a:rPr lang="lt-LT" i="1" dirty="0"/>
              <a:t> kultu. Graikų mitologijoje Fauną atitinka</a:t>
            </a:r>
            <a:r>
              <a:rPr lang="lt-LT" dirty="0"/>
              <a:t> Panas (Aleksandra Teresė Veličkienė </a:t>
            </a:r>
            <a:r>
              <a:rPr lang="lt-LT" u="sng" dirty="0">
                <a:hlinkClick r:id="rId2"/>
              </a:rPr>
              <a:t>https://www.vle.lt/</a:t>
            </a:r>
            <a:r>
              <a:rPr lang="lt-LT" dirty="0"/>
              <a:t>)</a:t>
            </a:r>
          </a:p>
          <a:p>
            <a:pPr marL="0" lvl="0" indent="0">
              <a:buNone/>
            </a:pPr>
            <a:r>
              <a:rPr lang="lt-LT" b="1" dirty="0"/>
              <a:t>Suraskite nuotrauką, kuri geriausiai atitiktų eilėraščio vaizdus  ir jo mintį arba nupieškite savo iliustraciją.  </a:t>
            </a:r>
          </a:p>
          <a:p>
            <a:pPr marL="514350" indent="-514350">
              <a:buFont typeface="+mj-lt"/>
              <a:buAutoNum type="arabicPeriod"/>
            </a:pPr>
            <a:endParaRPr lang="lt-LT" b="1" dirty="0"/>
          </a:p>
          <a:p>
            <a:pPr lvl="0"/>
            <a:endParaRPr lang="lt-LT" dirty="0"/>
          </a:p>
          <a:p>
            <a:endParaRPr lang="lt-LT" dirty="0"/>
          </a:p>
        </p:txBody>
      </p:sp>
      <p:sp>
        <p:nvSpPr>
          <p:cNvPr id="6" name="Poraštės vietos rezervavimo ženklas 5"/>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1921736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smtClean="0"/>
              <a:t>Gera </a:t>
            </a:r>
            <a:r>
              <a:rPr lang="lt-LT" b="1" dirty="0" err="1"/>
              <a:t>fotonovelė</a:t>
            </a:r>
            <a:r>
              <a:rPr lang="lt-LT" b="1" dirty="0"/>
              <a:t>, kai... žodžiams ankšta, o minčiai erdvu</a:t>
            </a:r>
          </a:p>
        </p:txBody>
      </p:sp>
      <p:sp>
        <p:nvSpPr>
          <p:cNvPr id="3" name="Turinio vietos rezervavimo ženklas 2"/>
          <p:cNvSpPr>
            <a:spLocks noGrp="1"/>
          </p:cNvSpPr>
          <p:nvPr>
            <p:ph idx="1"/>
          </p:nvPr>
        </p:nvSpPr>
        <p:spPr/>
        <p:txBody>
          <a:bodyPr>
            <a:normAutofit fontScale="92500" lnSpcReduction="20000"/>
          </a:bodyPr>
          <a:lstStyle/>
          <a:p>
            <a:pPr marL="0" indent="0">
              <a:buNone/>
            </a:pPr>
            <a:r>
              <a:rPr lang="lt-LT" dirty="0"/>
              <a:t> Galimos temos:</a:t>
            </a:r>
          </a:p>
          <a:p>
            <a:pPr marL="0" indent="0">
              <a:buNone/>
            </a:pPr>
            <a:r>
              <a:rPr lang="lt-LT" i="1" dirty="0"/>
              <a:t>Balti malūnai mala laiką </a:t>
            </a:r>
            <a:r>
              <a:rPr lang="lt-LT" dirty="0"/>
              <a:t>(H. Radauskas) – </a:t>
            </a:r>
            <a:r>
              <a:rPr lang="lt-LT" i="1" dirty="0"/>
              <a:t>gamtos</a:t>
            </a:r>
            <a:r>
              <a:rPr lang="lt-LT" dirty="0"/>
              <a:t> arba </a:t>
            </a:r>
            <a:r>
              <a:rPr lang="lt-LT" i="1" dirty="0"/>
              <a:t>laiko </a:t>
            </a:r>
            <a:r>
              <a:rPr lang="lt-LT" dirty="0"/>
              <a:t>tema.</a:t>
            </a:r>
          </a:p>
          <a:p>
            <a:pPr marL="0" indent="0">
              <a:buNone/>
            </a:pPr>
            <a:r>
              <a:rPr lang="lt-LT" b="1" dirty="0"/>
              <a:t> Mes  – žmonės Lietuvos  </a:t>
            </a:r>
            <a:r>
              <a:rPr lang="lt-LT" dirty="0"/>
              <a:t>(S. Geda) –  </a:t>
            </a:r>
            <a:r>
              <a:rPr lang="lt-LT" i="1" dirty="0"/>
              <a:t>Lietuvos</a:t>
            </a:r>
            <a:r>
              <a:rPr lang="lt-LT" dirty="0"/>
              <a:t>  arba </a:t>
            </a:r>
            <a:r>
              <a:rPr lang="lt-LT" i="1" dirty="0"/>
              <a:t>žmogaus santykio su vieta </a:t>
            </a:r>
            <a:r>
              <a:rPr lang="lt-LT" dirty="0"/>
              <a:t>tema.</a:t>
            </a:r>
          </a:p>
          <a:p>
            <a:pPr marL="0" indent="0" algn="just">
              <a:buNone/>
            </a:pPr>
            <a:r>
              <a:rPr lang="es-ES" i="1" dirty="0"/>
              <a:t>Kaip arti jūs,</a:t>
            </a:r>
            <a:r>
              <a:rPr lang="lt-LT" i="1" dirty="0"/>
              <a:t> </a:t>
            </a:r>
            <a:r>
              <a:rPr lang="es-ES" i="1" dirty="0"/>
              <a:t>/</a:t>
            </a:r>
            <a:r>
              <a:rPr lang="lt-LT" i="1" dirty="0"/>
              <a:t> </a:t>
            </a:r>
            <a:r>
              <a:rPr lang="es-ES" i="1" dirty="0"/>
              <a:t>Protėviai mano </a:t>
            </a:r>
            <a:r>
              <a:rPr lang="es-ES" dirty="0"/>
              <a:t>(Sigitas Geda) –</a:t>
            </a:r>
            <a:r>
              <a:rPr lang="lt-LT" dirty="0"/>
              <a:t> </a:t>
            </a:r>
            <a:r>
              <a:rPr lang="lt-LT" i="1" dirty="0"/>
              <a:t>giminės</a:t>
            </a:r>
            <a:r>
              <a:rPr lang="lt-LT" dirty="0"/>
              <a:t> arba </a:t>
            </a:r>
            <a:r>
              <a:rPr lang="lt-LT" i="1" dirty="0"/>
              <a:t>kūrėjų</a:t>
            </a:r>
            <a:r>
              <a:rPr lang="lt-LT" dirty="0"/>
              <a:t> ar </a:t>
            </a:r>
            <a:r>
              <a:rPr lang="lt-LT" i="1" dirty="0"/>
              <a:t>asmenybių</a:t>
            </a:r>
            <a:r>
              <a:rPr lang="lt-LT" dirty="0"/>
              <a:t> tema.</a:t>
            </a:r>
          </a:p>
          <a:p>
            <a:pPr marL="0" indent="0">
              <a:buNone/>
            </a:pPr>
            <a:r>
              <a:rPr lang="lt-LT" dirty="0"/>
              <a:t> </a:t>
            </a:r>
            <a:r>
              <a:rPr lang="lt-LT" b="1" dirty="0"/>
              <a:t>Užduotis.</a:t>
            </a:r>
          </a:p>
          <a:p>
            <a:pPr marL="514350" indent="-514350">
              <a:buFont typeface="+mj-lt"/>
              <a:buAutoNum type="arabicPeriod"/>
            </a:pPr>
            <a:r>
              <a:rPr lang="lt-LT" dirty="0"/>
              <a:t> Pasirinkite nuotrauką ir sukurkite </a:t>
            </a:r>
            <a:r>
              <a:rPr lang="lt-LT" dirty="0" err="1"/>
              <a:t>fotonovelę</a:t>
            </a:r>
            <a:r>
              <a:rPr lang="lt-LT" dirty="0"/>
              <a:t> pasirinkta iš pateiktų ar savo sugalvota tema.</a:t>
            </a:r>
          </a:p>
          <a:p>
            <a:pPr marL="514350" indent="-514350">
              <a:buFont typeface="+mj-lt"/>
              <a:buAutoNum type="arabicPeriod"/>
            </a:pPr>
            <a:r>
              <a:rPr lang="lt-LT" dirty="0"/>
              <a:t> Sugalvokite pavadinimą. Jis gali atskleisti jūsų mintį / idėją.</a:t>
            </a:r>
          </a:p>
          <a:p>
            <a:pPr marL="514350" indent="-514350">
              <a:buFont typeface="+mj-lt"/>
              <a:buAutoNum type="arabicPeriod"/>
            </a:pPr>
            <a:r>
              <a:rPr lang="lt-LT" dirty="0"/>
              <a:t> Citata gali būti  kūrybinis impulsas arba pavadinimo nuoroda.</a:t>
            </a:r>
          </a:p>
        </p:txBody>
      </p:sp>
      <p:sp>
        <p:nvSpPr>
          <p:cNvPr id="6" name="Poraštės vietos rezervavimo ženklas 5"/>
          <p:cNvSpPr>
            <a:spLocks noGrp="1"/>
          </p:cNvSpPr>
          <p:nvPr>
            <p:ph type="ftr" sz="quarter" idx="11"/>
          </p:nvPr>
        </p:nvSpPr>
        <p:spPr/>
        <p:txBody>
          <a:bodyPr/>
          <a:lstStyle/>
          <a:p>
            <a:r>
              <a:rPr lang="lt-LT"/>
              <a:t>Vida Lisauskienė, lietuvių kalbos mokytoja ekspertė</a:t>
            </a:r>
          </a:p>
        </p:txBody>
      </p:sp>
    </p:spTree>
    <p:extLst>
      <p:ext uri="{BB962C8B-B14F-4D97-AF65-F5344CB8AC3E}">
        <p14:creationId xmlns:p14="http://schemas.microsoft.com/office/powerpoint/2010/main" val="719377873"/>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TotalTime>
  <Words>1326</Words>
  <Application>Microsoft Office PowerPoint</Application>
  <PresentationFormat>Plačiaekranė</PresentationFormat>
  <Paragraphs>143</Paragraphs>
  <Slides>18</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18</vt:i4>
      </vt:variant>
    </vt:vector>
  </HeadingPairs>
  <TitlesOfParts>
    <vt:vector size="23" baseType="lpstr">
      <vt:lpstr>Arial</vt:lpstr>
      <vt:lpstr>Calibri</vt:lpstr>
      <vt:lpstr>Calibri Light</vt:lpstr>
      <vt:lpstr>Times New Roman</vt:lpstr>
      <vt:lpstr>„Office“ tema</vt:lpstr>
      <vt:lpstr>Fotonovelės kūrimas</vt:lpstr>
      <vt:lpstr>Fotonovelės žanras   </vt:lpstr>
      <vt:lpstr>  Sigitas Parulskis apie savo knygą  </vt:lpstr>
      <vt:lpstr> Sigitas Parulskis „Rupūžė“</vt:lpstr>
      <vt:lpstr> Teksto ir vaizdo santykis: 1SF&gt;T </vt:lpstr>
      <vt:lpstr>Nuotrauka +Tekstas = Mintis</vt:lpstr>
      <vt:lpstr>   Perskaitykite Henriko Radausko eilėraštį „Balti malūnai“ ir atlikite užduotis </vt:lpstr>
      <vt:lpstr>Laikas ir žmogus eilėraštyje, fotonovelėje, iliustracijoje</vt:lpstr>
      <vt:lpstr>Gera fotonovelė, kai... žodžiams ankšta, o minčiai erdvu</vt:lpstr>
      <vt:lpstr>Mokinių darbų pavyzdžiai</vt:lpstr>
      <vt:lpstr> </vt:lpstr>
      <vt:lpstr>Tema „Jau tolsti, akimirka, tolsti...“(2010 metai, mokinio darbas) </vt:lpstr>
      <vt:lpstr>„PowerPoint“ pateiktis</vt:lpstr>
      <vt:lpstr>„PowerPoint“ pateiktis</vt:lpstr>
      <vt:lpstr>„PowerPoint“ pateiktis</vt:lpstr>
      <vt:lpstr>   Fotonovelės žanro formulė: Nuotrauka +Tekstas = Mintis (N+T=M)</vt:lpstr>
      <vt:lpstr> Fotonovelių kūrimas ir vertinimas</vt:lpstr>
      <vt:lpstr> Literatūros sąrašas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Fotonovelė</dc:title>
  <dc:creator>lisauskienevida@gmail.com</dc:creator>
  <cp:lastModifiedBy>Aurelija Dirvonskienė</cp:lastModifiedBy>
  <cp:revision>78</cp:revision>
  <dcterms:created xsi:type="dcterms:W3CDTF">2020-06-10T08:33:22Z</dcterms:created>
  <dcterms:modified xsi:type="dcterms:W3CDTF">2024-07-01T10:24:45Z</dcterms:modified>
</cp:coreProperties>
</file>