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78" r:id="rId2"/>
    <p:sldId id="279" r:id="rId3"/>
    <p:sldId id="281" r:id="rId4"/>
    <p:sldId id="282" r:id="rId5"/>
    <p:sldId id="257" r:id="rId6"/>
    <p:sldId id="258" r:id="rId7"/>
    <p:sldId id="259" r:id="rId8"/>
    <p:sldId id="260" r:id="rId9"/>
    <p:sldId id="261" r:id="rId10"/>
    <p:sldId id="262" r:id="rId11"/>
    <p:sldId id="263" r:id="rId12"/>
    <p:sldId id="264" r:id="rId13"/>
    <p:sldId id="265" r:id="rId14"/>
    <p:sldId id="283" r:id="rId15"/>
    <p:sldId id="284" r:id="rId16"/>
    <p:sldId id="267" r:id="rId17"/>
    <p:sldId id="268" r:id="rId18"/>
    <p:sldId id="269" r:id="rId19"/>
    <p:sldId id="270" r:id="rId20"/>
    <p:sldId id="271" r:id="rId21"/>
    <p:sldId id="272" r:id="rId22"/>
    <p:sldId id="273" r:id="rId23"/>
    <p:sldId id="274" r:id="rId24"/>
    <p:sldId id="275" r:id="rId25"/>
    <p:sldId id="276" r:id="rId26"/>
    <p:sldId id="277" r:id="rId27"/>
    <p:sldId id="285" r:id="rId28"/>
  </p:sldIdLst>
  <p:sldSz cx="14630400" cy="8229600"/>
  <p:notesSz cx="8229600" cy="14630400"/>
  <p:embeddedFontLst>
    <p:embeddedFont>
      <p:font typeface="Inconsolata" panose="020B0604020202020204" charset="0"/>
      <p:regular r:id="rId30"/>
      <p:bold r:id="rId31"/>
    </p:embeddedFont>
    <p:embeddedFont>
      <p:font typeface="Montserrat" panose="020B0604020202020204" charset="0"/>
      <p:regular r:id="rId32"/>
      <p:bold r:id="rId33"/>
      <p:italic r:id="rId34"/>
      <p:boldItalic r:id="rId35"/>
    </p:embeddedFont>
    <p:embeddedFont>
      <p:font typeface="Roboto Slab" panose="020B0604020202020204" charset="0"/>
      <p:regular r:id="rId36"/>
      <p:bold r:id="rId37"/>
    </p:embeddedFont>
    <p:embeddedFont>
      <p:font typeface="Roboto"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D4vO7D4xnxmdhS1NvjANrNL3K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1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684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7" name="Google Shape;227;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12</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3" name="Google Shape;253;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13</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3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701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3" name="Google Shape;283;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16</a:t>
            </a:fld>
            <a:endParaRPr sz="18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4" name="Google Shape;29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17</a:t>
            </a:fld>
            <a:endParaRPr sz="18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3" name="Google Shape;303;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4" name="Google Shape;304;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9" name="Google Shape;319;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19</a:t>
            </a:fld>
            <a:endParaRPr sz="18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3" name="Google Shape;333;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20</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6" name="Google Shape;346;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7" name="Google Shape;347;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831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9" name="Google Shape;359;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9" name="Google Shape;369;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23</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0" name="Google Shape;380;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24</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4" name="Google Shape;404;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25</a:t>
            </a:fld>
            <a:endParaRPr sz="18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8" name="Google Shape;418;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26</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9" name="Google Shape;89;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dk1"/>
                </a:solidFill>
                <a:latin typeface="Calibri"/>
                <a:ea typeface="Calibri"/>
                <a:cs typeface="Calibri"/>
                <a:sym typeface="Calibri"/>
              </a:rPr>
              <a:t>5</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0" name="Google Shape;100;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6</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 name="Google Shape;11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7</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8" name="Google Shape;13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4" name="Google Shape;164;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 name="Google Shape;186;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10</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5" name="Google Shape;205;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1007746" y="548640"/>
            <a:ext cx="4718684"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2"/>
          <p:cNvSpPr>
            <a:spLocks noGrp="1"/>
          </p:cNvSpPr>
          <p:nvPr>
            <p:ph type="pic" idx="2"/>
          </p:nvPr>
        </p:nvSpPr>
        <p:spPr>
          <a:xfrm>
            <a:off x="6219826" y="1184911"/>
            <a:ext cx="7406640" cy="5848350"/>
          </a:xfrm>
          <a:prstGeom prst="rect">
            <a:avLst/>
          </a:prstGeom>
          <a:noFill/>
          <a:ln>
            <a:noFill/>
          </a:ln>
        </p:spPr>
      </p:sp>
      <p:sp>
        <p:nvSpPr>
          <p:cNvPr id="65" name="Google Shape;65;p32"/>
          <p:cNvSpPr txBox="1">
            <a:spLocks noGrp="1"/>
          </p:cNvSpPr>
          <p:nvPr>
            <p:ph type="body" idx="1"/>
          </p:nvPr>
        </p:nvSpPr>
        <p:spPr>
          <a:xfrm>
            <a:off x="1007746" y="2468880"/>
            <a:ext cx="4718684" cy="45739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a:p>
        </p:txBody>
      </p:sp>
      <p:sp>
        <p:nvSpPr>
          <p:cNvPr id="66" name="Google Shape;66;p32"/>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2"/>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2"/>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33"/>
          <p:cNvSpPr txBox="1">
            <a:spLocks noGrp="1"/>
          </p:cNvSpPr>
          <p:nvPr>
            <p:ph type="title"/>
          </p:nvPr>
        </p:nvSpPr>
        <p:spPr>
          <a:xfrm>
            <a:off x="1005840" y="438150"/>
            <a:ext cx="12618720"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3"/>
          <p:cNvSpPr txBox="1">
            <a:spLocks noGrp="1"/>
          </p:cNvSpPr>
          <p:nvPr>
            <p:ph type="body" idx="1"/>
          </p:nvPr>
        </p:nvSpPr>
        <p:spPr>
          <a:xfrm rot="5400000">
            <a:off x="4704397" y="-1507807"/>
            <a:ext cx="5221606" cy="126187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72" name="Google Shape;72;p33"/>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3"/>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3"/>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34"/>
          <p:cNvSpPr txBox="1">
            <a:spLocks noGrp="1"/>
          </p:cNvSpPr>
          <p:nvPr>
            <p:ph type="title"/>
          </p:nvPr>
        </p:nvSpPr>
        <p:spPr>
          <a:xfrm rot="5400000">
            <a:off x="8560117" y="2347913"/>
            <a:ext cx="6974206" cy="3154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4"/>
          <p:cNvSpPr txBox="1">
            <a:spLocks noGrp="1"/>
          </p:cNvSpPr>
          <p:nvPr>
            <p:ph type="body" idx="1"/>
          </p:nvPr>
        </p:nvSpPr>
        <p:spPr>
          <a:xfrm rot="5400000">
            <a:off x="2159317" y="-715327"/>
            <a:ext cx="6974206" cy="92811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78" name="Google Shape;78;p34"/>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4"/>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4"/>
          <p:cNvSpPr txBox="1">
            <a:spLocks noGrp="1"/>
          </p:cNvSpPr>
          <p:nvPr>
            <p:ph type="ctrTitle"/>
          </p:nvPr>
        </p:nvSpPr>
        <p:spPr>
          <a:xfrm>
            <a:off x="1828800" y="1346836"/>
            <a:ext cx="10972800" cy="28651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4"/>
          <p:cNvSpPr txBox="1">
            <a:spLocks noGrp="1"/>
          </p:cNvSpPr>
          <p:nvPr>
            <p:ph type="subTitle" idx="1"/>
          </p:nvPr>
        </p:nvSpPr>
        <p:spPr>
          <a:xfrm>
            <a:off x="1828800" y="4322446"/>
            <a:ext cx="10972800" cy="198691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200"/>
              </a:spcBef>
              <a:spcAft>
                <a:spcPts val="0"/>
              </a:spcAft>
              <a:buClr>
                <a:schemeClr val="dk1"/>
              </a:buClr>
              <a:buSzPts val="2880"/>
              <a:buNone/>
              <a:defRPr sz="2880"/>
            </a:lvl1pPr>
            <a:lvl2pPr lvl="1" algn="ctr">
              <a:lnSpc>
                <a:spcPct val="90000"/>
              </a:lnSpc>
              <a:spcBef>
                <a:spcPts val="600"/>
              </a:spcBef>
              <a:spcAft>
                <a:spcPts val="0"/>
              </a:spcAft>
              <a:buClr>
                <a:schemeClr val="dk1"/>
              </a:buClr>
              <a:buSzPts val="2400"/>
              <a:buNone/>
              <a:defRPr sz="2400"/>
            </a:lvl2pPr>
            <a:lvl3pPr lvl="2" algn="ctr">
              <a:lnSpc>
                <a:spcPct val="90000"/>
              </a:lnSpc>
              <a:spcBef>
                <a:spcPts val="600"/>
              </a:spcBef>
              <a:spcAft>
                <a:spcPts val="0"/>
              </a:spcAft>
              <a:buClr>
                <a:schemeClr val="dk1"/>
              </a:buClr>
              <a:buSzPts val="2160"/>
              <a:buNone/>
              <a:defRPr sz="2160"/>
            </a:lvl3pPr>
            <a:lvl4pPr lvl="3" algn="ctr">
              <a:lnSpc>
                <a:spcPct val="90000"/>
              </a:lnSpc>
              <a:spcBef>
                <a:spcPts val="600"/>
              </a:spcBef>
              <a:spcAft>
                <a:spcPts val="0"/>
              </a:spcAft>
              <a:buClr>
                <a:schemeClr val="dk1"/>
              </a:buClr>
              <a:buSzPts val="1920"/>
              <a:buNone/>
              <a:defRPr sz="1920"/>
            </a:lvl4pPr>
            <a:lvl5pPr lvl="4" algn="ctr">
              <a:lnSpc>
                <a:spcPct val="90000"/>
              </a:lnSpc>
              <a:spcBef>
                <a:spcPts val="600"/>
              </a:spcBef>
              <a:spcAft>
                <a:spcPts val="0"/>
              </a:spcAft>
              <a:buClr>
                <a:schemeClr val="dk1"/>
              </a:buClr>
              <a:buSzPts val="1920"/>
              <a:buNone/>
              <a:defRPr sz="1920"/>
            </a:lvl5pPr>
            <a:lvl6pPr lvl="5" algn="ctr">
              <a:lnSpc>
                <a:spcPct val="90000"/>
              </a:lnSpc>
              <a:spcBef>
                <a:spcPts val="600"/>
              </a:spcBef>
              <a:spcAft>
                <a:spcPts val="0"/>
              </a:spcAft>
              <a:buClr>
                <a:schemeClr val="dk1"/>
              </a:buClr>
              <a:buSzPts val="1920"/>
              <a:buNone/>
              <a:defRPr sz="1920"/>
            </a:lvl6pPr>
            <a:lvl7pPr lvl="6" algn="ctr">
              <a:lnSpc>
                <a:spcPct val="90000"/>
              </a:lnSpc>
              <a:spcBef>
                <a:spcPts val="600"/>
              </a:spcBef>
              <a:spcAft>
                <a:spcPts val="0"/>
              </a:spcAft>
              <a:buClr>
                <a:schemeClr val="dk1"/>
              </a:buClr>
              <a:buSzPts val="1920"/>
              <a:buNone/>
              <a:defRPr sz="1920"/>
            </a:lvl7pPr>
            <a:lvl8pPr lvl="7" algn="ctr">
              <a:lnSpc>
                <a:spcPct val="90000"/>
              </a:lnSpc>
              <a:spcBef>
                <a:spcPts val="600"/>
              </a:spcBef>
              <a:spcAft>
                <a:spcPts val="0"/>
              </a:spcAft>
              <a:buClr>
                <a:schemeClr val="dk1"/>
              </a:buClr>
              <a:buSzPts val="1920"/>
              <a:buNone/>
              <a:defRPr sz="1920"/>
            </a:lvl8pPr>
            <a:lvl9pPr lvl="8" algn="ctr">
              <a:lnSpc>
                <a:spcPct val="90000"/>
              </a:lnSpc>
              <a:spcBef>
                <a:spcPts val="600"/>
              </a:spcBef>
              <a:spcAft>
                <a:spcPts val="0"/>
              </a:spcAft>
              <a:buClr>
                <a:schemeClr val="dk1"/>
              </a:buClr>
              <a:buSzPts val="1920"/>
              <a:buNone/>
              <a:defRPr sz="1920"/>
            </a:lvl9pPr>
          </a:lstStyle>
          <a:p>
            <a:endParaRPr/>
          </a:p>
        </p:txBody>
      </p:sp>
      <p:sp>
        <p:nvSpPr>
          <p:cNvPr id="15" name="Google Shape;15;p24"/>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4"/>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4"/>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5"/>
          <p:cNvSpPr txBox="1">
            <a:spLocks noGrp="1"/>
          </p:cNvSpPr>
          <p:nvPr>
            <p:ph type="title"/>
          </p:nvPr>
        </p:nvSpPr>
        <p:spPr>
          <a:xfrm>
            <a:off x="1005840" y="438150"/>
            <a:ext cx="12618720"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5"/>
          <p:cNvSpPr txBox="1">
            <a:spLocks noGrp="1"/>
          </p:cNvSpPr>
          <p:nvPr>
            <p:ph type="body" idx="1"/>
          </p:nvPr>
        </p:nvSpPr>
        <p:spPr>
          <a:xfrm>
            <a:off x="1005840" y="2190750"/>
            <a:ext cx="12618720" cy="52216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21" name="Google Shape;21;p25"/>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5"/>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998220" y="2051686"/>
            <a:ext cx="12618720" cy="34232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6"/>
          <p:cNvSpPr txBox="1">
            <a:spLocks noGrp="1"/>
          </p:cNvSpPr>
          <p:nvPr>
            <p:ph type="body" idx="1"/>
          </p:nvPr>
        </p:nvSpPr>
        <p:spPr>
          <a:xfrm>
            <a:off x="998220" y="5507356"/>
            <a:ext cx="12618720" cy="1800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888888"/>
              </a:buClr>
              <a:buSzPts val="2880"/>
              <a:buNone/>
              <a:defRPr sz="2880">
                <a:solidFill>
                  <a:srgbClr val="888888"/>
                </a:solidFill>
              </a:defRPr>
            </a:lvl1pPr>
            <a:lvl2pPr marL="914400" lvl="1" indent="-228600" algn="l">
              <a:lnSpc>
                <a:spcPct val="90000"/>
              </a:lnSpc>
              <a:spcBef>
                <a:spcPts val="600"/>
              </a:spcBef>
              <a:spcAft>
                <a:spcPts val="0"/>
              </a:spcAft>
              <a:buClr>
                <a:srgbClr val="888888"/>
              </a:buClr>
              <a:buSzPts val="2400"/>
              <a:buNone/>
              <a:defRPr sz="2400">
                <a:solidFill>
                  <a:srgbClr val="888888"/>
                </a:solidFill>
              </a:defRPr>
            </a:lvl2pPr>
            <a:lvl3pPr marL="1371600" lvl="2" indent="-228600" algn="l">
              <a:lnSpc>
                <a:spcPct val="90000"/>
              </a:lnSpc>
              <a:spcBef>
                <a:spcPts val="600"/>
              </a:spcBef>
              <a:spcAft>
                <a:spcPts val="0"/>
              </a:spcAft>
              <a:buClr>
                <a:srgbClr val="888888"/>
              </a:buClr>
              <a:buSzPts val="2160"/>
              <a:buNone/>
              <a:defRPr sz="2160">
                <a:solidFill>
                  <a:srgbClr val="888888"/>
                </a:solidFill>
              </a:defRPr>
            </a:lvl3pPr>
            <a:lvl4pPr marL="1828800" lvl="3" indent="-228600" algn="l">
              <a:lnSpc>
                <a:spcPct val="90000"/>
              </a:lnSpc>
              <a:spcBef>
                <a:spcPts val="600"/>
              </a:spcBef>
              <a:spcAft>
                <a:spcPts val="0"/>
              </a:spcAft>
              <a:buClr>
                <a:srgbClr val="888888"/>
              </a:buClr>
              <a:buSzPts val="1920"/>
              <a:buNone/>
              <a:defRPr sz="1920">
                <a:solidFill>
                  <a:srgbClr val="888888"/>
                </a:solidFill>
              </a:defRPr>
            </a:lvl4pPr>
            <a:lvl5pPr marL="2286000" lvl="4" indent="-228600" algn="l">
              <a:lnSpc>
                <a:spcPct val="90000"/>
              </a:lnSpc>
              <a:spcBef>
                <a:spcPts val="600"/>
              </a:spcBef>
              <a:spcAft>
                <a:spcPts val="0"/>
              </a:spcAft>
              <a:buClr>
                <a:srgbClr val="888888"/>
              </a:buClr>
              <a:buSzPts val="1920"/>
              <a:buNone/>
              <a:defRPr sz="1920">
                <a:solidFill>
                  <a:srgbClr val="888888"/>
                </a:solidFill>
              </a:defRPr>
            </a:lvl5pPr>
            <a:lvl6pPr marL="2743200" lvl="5" indent="-228600" algn="l">
              <a:lnSpc>
                <a:spcPct val="90000"/>
              </a:lnSpc>
              <a:spcBef>
                <a:spcPts val="600"/>
              </a:spcBef>
              <a:spcAft>
                <a:spcPts val="0"/>
              </a:spcAft>
              <a:buClr>
                <a:srgbClr val="888888"/>
              </a:buClr>
              <a:buSzPts val="1920"/>
              <a:buNone/>
              <a:defRPr sz="1920">
                <a:solidFill>
                  <a:srgbClr val="888888"/>
                </a:solidFill>
              </a:defRPr>
            </a:lvl6pPr>
            <a:lvl7pPr marL="3200400" lvl="6" indent="-228600" algn="l">
              <a:lnSpc>
                <a:spcPct val="90000"/>
              </a:lnSpc>
              <a:spcBef>
                <a:spcPts val="600"/>
              </a:spcBef>
              <a:spcAft>
                <a:spcPts val="0"/>
              </a:spcAft>
              <a:buClr>
                <a:srgbClr val="888888"/>
              </a:buClr>
              <a:buSzPts val="1920"/>
              <a:buNone/>
              <a:defRPr sz="1920">
                <a:solidFill>
                  <a:srgbClr val="888888"/>
                </a:solidFill>
              </a:defRPr>
            </a:lvl7pPr>
            <a:lvl8pPr marL="3657600" lvl="7" indent="-228600" algn="l">
              <a:lnSpc>
                <a:spcPct val="90000"/>
              </a:lnSpc>
              <a:spcBef>
                <a:spcPts val="600"/>
              </a:spcBef>
              <a:spcAft>
                <a:spcPts val="0"/>
              </a:spcAft>
              <a:buClr>
                <a:srgbClr val="888888"/>
              </a:buClr>
              <a:buSzPts val="1920"/>
              <a:buNone/>
              <a:defRPr sz="1920">
                <a:solidFill>
                  <a:srgbClr val="888888"/>
                </a:solidFill>
              </a:defRPr>
            </a:lvl8pPr>
            <a:lvl9pPr marL="4114800" lvl="8" indent="-228600" algn="l">
              <a:lnSpc>
                <a:spcPct val="90000"/>
              </a:lnSpc>
              <a:spcBef>
                <a:spcPts val="600"/>
              </a:spcBef>
              <a:spcAft>
                <a:spcPts val="0"/>
              </a:spcAft>
              <a:buClr>
                <a:srgbClr val="888888"/>
              </a:buClr>
              <a:buSzPts val="1920"/>
              <a:buNone/>
              <a:defRPr sz="1920">
                <a:solidFill>
                  <a:srgbClr val="888888"/>
                </a:solidFill>
              </a:defRPr>
            </a:lvl9pPr>
          </a:lstStyle>
          <a:p>
            <a:endParaRPr/>
          </a:p>
        </p:txBody>
      </p:sp>
      <p:sp>
        <p:nvSpPr>
          <p:cNvPr id="27" name="Google Shape;27;p26"/>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1005840" y="438150"/>
            <a:ext cx="12618720"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1005840" y="2190750"/>
            <a:ext cx="6217920" cy="52216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3" name="Google Shape;33;p27"/>
          <p:cNvSpPr txBox="1">
            <a:spLocks noGrp="1"/>
          </p:cNvSpPr>
          <p:nvPr>
            <p:ph type="body" idx="2"/>
          </p:nvPr>
        </p:nvSpPr>
        <p:spPr>
          <a:xfrm>
            <a:off x="7406640" y="2190750"/>
            <a:ext cx="6217920" cy="52216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4" name="Google Shape;34;p27"/>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1007746" y="438150"/>
            <a:ext cx="12618720"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1007746" y="2017396"/>
            <a:ext cx="6189344" cy="9886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a:p>
        </p:txBody>
      </p:sp>
      <p:sp>
        <p:nvSpPr>
          <p:cNvPr id="40" name="Google Shape;40;p28"/>
          <p:cNvSpPr txBox="1">
            <a:spLocks noGrp="1"/>
          </p:cNvSpPr>
          <p:nvPr>
            <p:ph type="body" idx="2"/>
          </p:nvPr>
        </p:nvSpPr>
        <p:spPr>
          <a:xfrm>
            <a:off x="1007746" y="3006090"/>
            <a:ext cx="6189344" cy="44215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41" name="Google Shape;41;p28"/>
          <p:cNvSpPr txBox="1">
            <a:spLocks noGrp="1"/>
          </p:cNvSpPr>
          <p:nvPr>
            <p:ph type="body" idx="3"/>
          </p:nvPr>
        </p:nvSpPr>
        <p:spPr>
          <a:xfrm>
            <a:off x="7406640" y="2017396"/>
            <a:ext cx="6219826" cy="9886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a:p>
        </p:txBody>
      </p:sp>
      <p:sp>
        <p:nvSpPr>
          <p:cNvPr id="42" name="Google Shape;42;p28"/>
          <p:cNvSpPr txBox="1">
            <a:spLocks noGrp="1"/>
          </p:cNvSpPr>
          <p:nvPr>
            <p:ph type="body" idx="4"/>
          </p:nvPr>
        </p:nvSpPr>
        <p:spPr>
          <a:xfrm>
            <a:off x="7406640" y="3006090"/>
            <a:ext cx="6219826" cy="44215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43" name="Google Shape;43;p28"/>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29"/>
          <p:cNvSpPr txBox="1">
            <a:spLocks noGrp="1"/>
          </p:cNvSpPr>
          <p:nvPr>
            <p:ph type="title"/>
          </p:nvPr>
        </p:nvSpPr>
        <p:spPr>
          <a:xfrm>
            <a:off x="1005840" y="438150"/>
            <a:ext cx="12618720"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9"/>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9"/>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9"/>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30"/>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0"/>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31"/>
          <p:cNvSpPr txBox="1">
            <a:spLocks noGrp="1"/>
          </p:cNvSpPr>
          <p:nvPr>
            <p:ph type="title"/>
          </p:nvPr>
        </p:nvSpPr>
        <p:spPr>
          <a:xfrm>
            <a:off x="1007746" y="548640"/>
            <a:ext cx="4718684"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1"/>
          <p:cNvSpPr txBox="1">
            <a:spLocks noGrp="1"/>
          </p:cNvSpPr>
          <p:nvPr>
            <p:ph type="body" idx="1"/>
          </p:nvPr>
        </p:nvSpPr>
        <p:spPr>
          <a:xfrm>
            <a:off x="6219826" y="1184911"/>
            <a:ext cx="7406640" cy="5848350"/>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200"/>
              </a:spcBef>
              <a:spcAft>
                <a:spcPts val="0"/>
              </a:spcAft>
              <a:buClr>
                <a:schemeClr val="dk1"/>
              </a:buClr>
              <a:buSzPts val="3840"/>
              <a:buChar char="•"/>
              <a:defRPr sz="3840"/>
            </a:lvl1pPr>
            <a:lvl2pPr marL="914400" lvl="1" indent="-441960" algn="l">
              <a:lnSpc>
                <a:spcPct val="90000"/>
              </a:lnSpc>
              <a:spcBef>
                <a:spcPts val="600"/>
              </a:spcBef>
              <a:spcAft>
                <a:spcPts val="0"/>
              </a:spcAft>
              <a:buClr>
                <a:schemeClr val="dk1"/>
              </a:buClr>
              <a:buSzPts val="3360"/>
              <a:buChar char="•"/>
              <a:defRPr sz="3359"/>
            </a:lvl2pPr>
            <a:lvl3pPr marL="1371600" lvl="2" indent="-411480" algn="l">
              <a:lnSpc>
                <a:spcPct val="90000"/>
              </a:lnSpc>
              <a:spcBef>
                <a:spcPts val="600"/>
              </a:spcBef>
              <a:spcAft>
                <a:spcPts val="0"/>
              </a:spcAft>
              <a:buClr>
                <a:schemeClr val="dk1"/>
              </a:buClr>
              <a:buSzPts val="2880"/>
              <a:buChar char="•"/>
              <a:defRPr sz="2880"/>
            </a:lvl3pPr>
            <a:lvl4pPr marL="1828800" lvl="3" indent="-381000" algn="l">
              <a:lnSpc>
                <a:spcPct val="90000"/>
              </a:lnSpc>
              <a:spcBef>
                <a:spcPts val="600"/>
              </a:spcBef>
              <a:spcAft>
                <a:spcPts val="0"/>
              </a:spcAft>
              <a:buClr>
                <a:schemeClr val="dk1"/>
              </a:buClr>
              <a:buSzPts val="2400"/>
              <a:buChar char="•"/>
              <a:defRPr sz="2400"/>
            </a:lvl4pPr>
            <a:lvl5pPr marL="2286000" lvl="4" indent="-381000" algn="l">
              <a:lnSpc>
                <a:spcPct val="90000"/>
              </a:lnSpc>
              <a:spcBef>
                <a:spcPts val="600"/>
              </a:spcBef>
              <a:spcAft>
                <a:spcPts val="0"/>
              </a:spcAft>
              <a:buClr>
                <a:schemeClr val="dk1"/>
              </a:buClr>
              <a:buSzPts val="2400"/>
              <a:buChar char="•"/>
              <a:defRPr sz="2400"/>
            </a:lvl5pPr>
            <a:lvl6pPr marL="2743200" lvl="5" indent="-381000" algn="l">
              <a:lnSpc>
                <a:spcPct val="90000"/>
              </a:lnSpc>
              <a:spcBef>
                <a:spcPts val="600"/>
              </a:spcBef>
              <a:spcAft>
                <a:spcPts val="0"/>
              </a:spcAft>
              <a:buClr>
                <a:schemeClr val="dk1"/>
              </a:buClr>
              <a:buSzPts val="2400"/>
              <a:buChar char="•"/>
              <a:defRPr sz="2400"/>
            </a:lvl6pPr>
            <a:lvl7pPr marL="3200400" lvl="6" indent="-381000" algn="l">
              <a:lnSpc>
                <a:spcPct val="90000"/>
              </a:lnSpc>
              <a:spcBef>
                <a:spcPts val="600"/>
              </a:spcBef>
              <a:spcAft>
                <a:spcPts val="0"/>
              </a:spcAft>
              <a:buClr>
                <a:schemeClr val="dk1"/>
              </a:buClr>
              <a:buSzPts val="2400"/>
              <a:buChar char="•"/>
              <a:defRPr sz="2400"/>
            </a:lvl7pPr>
            <a:lvl8pPr marL="3657600" lvl="7" indent="-381000" algn="l">
              <a:lnSpc>
                <a:spcPct val="90000"/>
              </a:lnSpc>
              <a:spcBef>
                <a:spcPts val="600"/>
              </a:spcBef>
              <a:spcAft>
                <a:spcPts val="0"/>
              </a:spcAft>
              <a:buClr>
                <a:schemeClr val="dk1"/>
              </a:buClr>
              <a:buSzPts val="2400"/>
              <a:buChar char="•"/>
              <a:defRPr sz="2400"/>
            </a:lvl8pPr>
            <a:lvl9pPr marL="4114800" lvl="8" indent="-381000" algn="l">
              <a:lnSpc>
                <a:spcPct val="90000"/>
              </a:lnSpc>
              <a:spcBef>
                <a:spcPts val="600"/>
              </a:spcBef>
              <a:spcAft>
                <a:spcPts val="0"/>
              </a:spcAft>
              <a:buClr>
                <a:schemeClr val="dk1"/>
              </a:buClr>
              <a:buSzPts val="2400"/>
              <a:buChar char="•"/>
              <a:defRPr sz="2400"/>
            </a:lvl9pPr>
          </a:lstStyle>
          <a:p>
            <a:endParaRPr/>
          </a:p>
        </p:txBody>
      </p:sp>
      <p:sp>
        <p:nvSpPr>
          <p:cNvPr id="58" name="Google Shape;58;p31"/>
          <p:cNvSpPr txBox="1">
            <a:spLocks noGrp="1"/>
          </p:cNvSpPr>
          <p:nvPr>
            <p:ph type="body" idx="2"/>
          </p:nvPr>
        </p:nvSpPr>
        <p:spPr>
          <a:xfrm>
            <a:off x="1007746" y="2468880"/>
            <a:ext cx="4718684" cy="45739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a:p>
        </p:txBody>
      </p:sp>
      <p:sp>
        <p:nvSpPr>
          <p:cNvPr id="59" name="Google Shape;59;p31"/>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1005840" y="438150"/>
            <a:ext cx="12618720" cy="159067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280"/>
              <a:buFont typeface="Calibri"/>
              <a:buNone/>
              <a:defRPr sz="528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1005840" y="2190750"/>
            <a:ext cx="12618720" cy="5221606"/>
          </a:xfrm>
          <a:prstGeom prst="rect">
            <a:avLst/>
          </a:prstGeom>
          <a:noFill/>
          <a:ln>
            <a:noFill/>
          </a:ln>
        </p:spPr>
        <p:txBody>
          <a:bodyPr spcFirstLastPara="1" wrap="square" lIns="91425" tIns="45700" rIns="91425" bIns="45700" anchor="t" anchorCtr="0">
            <a:normAutofit/>
          </a:bodyPr>
          <a:lstStyle>
            <a:lvl1pPr marL="457200" marR="0" lvl="0" indent="-44196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4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44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40" b="0" i="0" u="none" strike="noStrike" cap="none">
                <a:solidFill>
                  <a:srgbClr val="888888"/>
                </a:solidFill>
                <a:latin typeface="Calibri"/>
                <a:ea typeface="Calibri"/>
                <a:cs typeface="Calibri"/>
                <a:sym typeface="Calibri"/>
              </a:defRPr>
            </a:lvl1pPr>
            <a:lvl2pPr marL="0" marR="0" lvl="1" indent="0" algn="r" rtl="0">
              <a:spcBef>
                <a:spcPts val="0"/>
              </a:spcBef>
              <a:buNone/>
              <a:defRPr sz="1440" b="0" i="0" u="none" strike="noStrike" cap="none">
                <a:solidFill>
                  <a:srgbClr val="888888"/>
                </a:solidFill>
                <a:latin typeface="Calibri"/>
                <a:ea typeface="Calibri"/>
                <a:cs typeface="Calibri"/>
                <a:sym typeface="Calibri"/>
              </a:defRPr>
            </a:lvl2pPr>
            <a:lvl3pPr marL="0" marR="0" lvl="2" indent="0" algn="r" rtl="0">
              <a:spcBef>
                <a:spcPts val="0"/>
              </a:spcBef>
              <a:buNone/>
              <a:defRPr sz="1440" b="0" i="0" u="none" strike="noStrike" cap="none">
                <a:solidFill>
                  <a:srgbClr val="888888"/>
                </a:solidFill>
                <a:latin typeface="Calibri"/>
                <a:ea typeface="Calibri"/>
                <a:cs typeface="Calibri"/>
                <a:sym typeface="Calibri"/>
              </a:defRPr>
            </a:lvl3pPr>
            <a:lvl4pPr marL="0" marR="0" lvl="3" indent="0" algn="r" rtl="0">
              <a:spcBef>
                <a:spcPts val="0"/>
              </a:spcBef>
              <a:buNone/>
              <a:defRPr sz="1440" b="0" i="0" u="none" strike="noStrike" cap="none">
                <a:solidFill>
                  <a:srgbClr val="888888"/>
                </a:solidFill>
                <a:latin typeface="Calibri"/>
                <a:ea typeface="Calibri"/>
                <a:cs typeface="Calibri"/>
                <a:sym typeface="Calibri"/>
              </a:defRPr>
            </a:lvl4pPr>
            <a:lvl5pPr marL="0" marR="0" lvl="4" indent="0" algn="r" rtl="0">
              <a:spcBef>
                <a:spcPts val="0"/>
              </a:spcBef>
              <a:buNone/>
              <a:defRPr sz="1440" b="0" i="0" u="none" strike="noStrike" cap="none">
                <a:solidFill>
                  <a:srgbClr val="888888"/>
                </a:solidFill>
                <a:latin typeface="Calibri"/>
                <a:ea typeface="Calibri"/>
                <a:cs typeface="Calibri"/>
                <a:sym typeface="Calibri"/>
              </a:defRPr>
            </a:lvl5pPr>
            <a:lvl6pPr marL="0" marR="0" lvl="5" indent="0" algn="r" rtl="0">
              <a:spcBef>
                <a:spcPts val="0"/>
              </a:spcBef>
              <a:buNone/>
              <a:defRPr sz="1440" b="0" i="0" u="none" strike="noStrike" cap="none">
                <a:solidFill>
                  <a:srgbClr val="888888"/>
                </a:solidFill>
                <a:latin typeface="Calibri"/>
                <a:ea typeface="Calibri"/>
                <a:cs typeface="Calibri"/>
                <a:sym typeface="Calibri"/>
              </a:defRPr>
            </a:lvl6pPr>
            <a:lvl7pPr marL="0" marR="0" lvl="6" indent="0" algn="r" rtl="0">
              <a:spcBef>
                <a:spcPts val="0"/>
              </a:spcBef>
              <a:buNone/>
              <a:defRPr sz="1440" b="0" i="0" u="none" strike="noStrike" cap="none">
                <a:solidFill>
                  <a:srgbClr val="888888"/>
                </a:solidFill>
                <a:latin typeface="Calibri"/>
                <a:ea typeface="Calibri"/>
                <a:cs typeface="Calibri"/>
                <a:sym typeface="Calibri"/>
              </a:defRPr>
            </a:lvl7pPr>
            <a:lvl8pPr marL="0" marR="0" lvl="7" indent="0" algn="r" rtl="0">
              <a:spcBef>
                <a:spcPts val="0"/>
              </a:spcBef>
              <a:buNone/>
              <a:defRPr sz="1440" b="0" i="0" u="none" strike="noStrike" cap="none">
                <a:solidFill>
                  <a:srgbClr val="888888"/>
                </a:solidFill>
                <a:latin typeface="Calibri"/>
                <a:ea typeface="Calibri"/>
                <a:cs typeface="Calibri"/>
                <a:sym typeface="Calibri"/>
              </a:defRPr>
            </a:lvl8pPr>
            <a:lvl9pPr marL="0" marR="0" lvl="8" indent="0" algn="r" rtl="0">
              <a:spcBef>
                <a:spcPts val="0"/>
              </a:spcBef>
              <a:buNone/>
              <a:defRPr sz="144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1470447"/>
          </a:xfrm>
        </p:spPr>
        <p:txBody>
          <a:bodyPr>
            <a:normAutofit/>
          </a:bodyPr>
          <a:lstStyle/>
          <a:p>
            <a:r>
              <a:rPr lang="lt-LT" sz="6000" dirty="0"/>
              <a:t>Vandens telkiniai, tarša ir </a:t>
            </a:r>
            <a:r>
              <a:rPr lang="lt-LT" sz="6000" dirty="0" smtClean="0"/>
              <a:t>valymas</a:t>
            </a:r>
            <a:endParaRPr lang="en-US" sz="6000" dirty="0"/>
          </a:p>
        </p:txBody>
      </p:sp>
      <p:sp>
        <p:nvSpPr>
          <p:cNvPr id="3" name="Text Placeholder 2"/>
          <p:cNvSpPr>
            <a:spLocks noGrp="1"/>
          </p:cNvSpPr>
          <p:nvPr>
            <p:ph type="body" idx="1"/>
          </p:nvPr>
        </p:nvSpPr>
        <p:spPr>
          <a:xfrm>
            <a:off x="817597" y="3870467"/>
            <a:ext cx="12618720" cy="1800224"/>
          </a:xfrm>
        </p:spPr>
        <p:txBody>
          <a:bodyPr/>
          <a:lstStyle/>
          <a:p>
            <a:pPr algn="ctr"/>
            <a:r>
              <a:rPr lang="lt-LT" dirty="0" smtClean="0"/>
              <a:t>Chemija, 9 kl.</a:t>
            </a:r>
            <a:endParaRPr lang="en-US" dirty="0"/>
          </a:p>
        </p:txBody>
      </p:sp>
    </p:spTree>
    <p:extLst>
      <p:ext uri="{BB962C8B-B14F-4D97-AF65-F5344CB8AC3E}">
        <p14:creationId xmlns:p14="http://schemas.microsoft.com/office/powerpoint/2010/main" val="300719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6"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91" name="Google Shape;191;p6"/>
          <p:cNvSpPr/>
          <p:nvPr/>
        </p:nvSpPr>
        <p:spPr>
          <a:xfrm>
            <a:off x="623054" y="1046202"/>
            <a:ext cx="7897892" cy="1112520"/>
          </a:xfrm>
          <a:prstGeom prst="rect">
            <a:avLst/>
          </a:prstGeom>
          <a:noFill/>
          <a:ln>
            <a:noFill/>
          </a:ln>
        </p:spPr>
        <p:txBody>
          <a:bodyPr spcFirstLastPara="1" wrap="square" lIns="0" tIns="0" rIns="0" bIns="0" anchor="t" anchorCtr="0">
            <a:noAutofit/>
          </a:bodyPr>
          <a:lstStyle/>
          <a:p>
            <a:pPr marL="0" marR="0" lvl="0" indent="0" algn="l" rtl="0">
              <a:lnSpc>
                <a:spcPct val="124285"/>
              </a:lnSpc>
              <a:spcBef>
                <a:spcPts val="0"/>
              </a:spcBef>
              <a:spcAft>
                <a:spcPts val="0"/>
              </a:spcAft>
              <a:buClr>
                <a:srgbClr val="151617"/>
              </a:buClr>
              <a:buSzPts val="3500"/>
              <a:buFont typeface="Montserrat"/>
              <a:buNone/>
            </a:pPr>
            <a:r>
              <a:rPr lang="en-US" sz="3500" b="1">
                <a:solidFill>
                  <a:srgbClr val="151617"/>
                </a:solidFill>
                <a:latin typeface="Montserrat"/>
                <a:ea typeface="Montserrat"/>
                <a:cs typeface="Montserrat"/>
                <a:sym typeface="Montserrat"/>
              </a:rPr>
              <a:t>Vandens kietumo šalinimo būdai (kaitinimas, distiliavimas)</a:t>
            </a:r>
            <a:endParaRPr sz="3500">
              <a:solidFill>
                <a:schemeClr val="dk1"/>
              </a:solidFill>
              <a:latin typeface="Calibri"/>
              <a:ea typeface="Calibri"/>
              <a:cs typeface="Calibri"/>
              <a:sym typeface="Calibri"/>
            </a:endParaRPr>
          </a:p>
        </p:txBody>
      </p:sp>
      <p:sp>
        <p:nvSpPr>
          <p:cNvPr id="192" name="Google Shape;192;p6"/>
          <p:cNvSpPr/>
          <p:nvPr/>
        </p:nvSpPr>
        <p:spPr>
          <a:xfrm>
            <a:off x="623054" y="2425660"/>
            <a:ext cx="7897892" cy="284798"/>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151617"/>
              </a:buClr>
              <a:buSzPts val="1400"/>
              <a:buFont typeface="Inconsolata"/>
              <a:buNone/>
            </a:pPr>
            <a:r>
              <a:rPr lang="en-US" sz="1400">
                <a:solidFill>
                  <a:srgbClr val="151617"/>
                </a:solidFill>
                <a:latin typeface="Inconsolata"/>
                <a:ea typeface="Inconsolata"/>
                <a:cs typeface="Inconsolata"/>
                <a:sym typeface="Inconsolata"/>
              </a:rPr>
              <a:t>Yra keletas būdų, kaip pašalinti vandens kietumą.</a:t>
            </a:r>
            <a:endParaRPr sz="1400">
              <a:solidFill>
                <a:schemeClr val="dk1"/>
              </a:solidFill>
              <a:latin typeface="Calibri"/>
              <a:ea typeface="Calibri"/>
              <a:cs typeface="Calibri"/>
              <a:sym typeface="Calibri"/>
            </a:endParaRPr>
          </a:p>
        </p:txBody>
      </p:sp>
      <p:pic>
        <p:nvPicPr>
          <p:cNvPr id="193" name="Google Shape;193;p6" descr="preencoded.png"/>
          <p:cNvPicPr preferRelativeResize="0"/>
          <p:nvPr/>
        </p:nvPicPr>
        <p:blipFill rotWithShape="1">
          <a:blip r:embed="rId4">
            <a:alphaModFix/>
          </a:blip>
          <a:srcRect/>
          <a:stretch/>
        </p:blipFill>
        <p:spPr>
          <a:xfrm>
            <a:off x="623054" y="2910721"/>
            <a:ext cx="890111" cy="1424226"/>
          </a:xfrm>
          <a:prstGeom prst="rect">
            <a:avLst/>
          </a:prstGeom>
          <a:noFill/>
          <a:ln>
            <a:noFill/>
          </a:ln>
        </p:spPr>
      </p:pic>
      <p:sp>
        <p:nvSpPr>
          <p:cNvPr id="194" name="Google Shape;194;p6"/>
          <p:cNvSpPr/>
          <p:nvPr/>
        </p:nvSpPr>
        <p:spPr>
          <a:xfrm>
            <a:off x="1780103" y="3088719"/>
            <a:ext cx="2225397" cy="278130"/>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151617"/>
              </a:buClr>
              <a:buSzPts val="1750"/>
              <a:buFont typeface="Montserrat"/>
              <a:buNone/>
            </a:pPr>
            <a:r>
              <a:rPr lang="en-US" sz="1750" b="1">
                <a:solidFill>
                  <a:srgbClr val="151617"/>
                </a:solidFill>
                <a:latin typeface="Montserrat"/>
                <a:ea typeface="Montserrat"/>
                <a:cs typeface="Montserrat"/>
                <a:sym typeface="Montserrat"/>
              </a:rPr>
              <a:t>Kaitinimas</a:t>
            </a:r>
            <a:endParaRPr sz="1750">
              <a:solidFill>
                <a:schemeClr val="dk1"/>
              </a:solidFill>
              <a:latin typeface="Calibri"/>
              <a:ea typeface="Calibri"/>
              <a:cs typeface="Calibri"/>
              <a:sym typeface="Calibri"/>
            </a:endParaRPr>
          </a:p>
        </p:txBody>
      </p:sp>
      <p:sp>
        <p:nvSpPr>
          <p:cNvPr id="195" name="Google Shape;195;p6"/>
          <p:cNvSpPr/>
          <p:nvPr/>
        </p:nvSpPr>
        <p:spPr>
          <a:xfrm>
            <a:off x="1780103" y="3473648"/>
            <a:ext cx="6740700" cy="569700"/>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151617"/>
              </a:buClr>
              <a:buSzPts val="1400"/>
              <a:buFont typeface="Inconsolata"/>
              <a:buNone/>
            </a:pPr>
            <a:r>
              <a:rPr lang="en-US" sz="1400">
                <a:solidFill>
                  <a:srgbClr val="151617"/>
                </a:solidFill>
                <a:latin typeface="Inconsolata"/>
                <a:ea typeface="Inconsolata"/>
                <a:cs typeface="Inconsolata"/>
                <a:sym typeface="Inconsolata"/>
              </a:rPr>
              <a:t>Kai vanduo kaitinamas, jame ištirpusios druskos skyla </a:t>
            </a:r>
            <a:r>
              <a:rPr lang="en-US">
                <a:solidFill>
                  <a:srgbClr val="151617"/>
                </a:solidFill>
                <a:latin typeface="Inconsolata"/>
                <a:ea typeface="Inconsolata"/>
                <a:cs typeface="Inconsolata"/>
                <a:sym typeface="Inconsolata"/>
              </a:rPr>
              <a:t>ir</a:t>
            </a:r>
            <a:r>
              <a:rPr lang="en-US" sz="1400">
                <a:solidFill>
                  <a:srgbClr val="151617"/>
                </a:solidFill>
                <a:latin typeface="Inconsolata"/>
                <a:ea typeface="Inconsolata"/>
                <a:cs typeface="Inconsolata"/>
                <a:sym typeface="Inconsolata"/>
              </a:rPr>
              <a:t> nusėda ant kaitinimo elementų.</a:t>
            </a:r>
            <a:endParaRPr sz="1400">
              <a:solidFill>
                <a:schemeClr val="dk1"/>
              </a:solidFill>
              <a:latin typeface="Calibri"/>
              <a:ea typeface="Calibri"/>
              <a:cs typeface="Calibri"/>
              <a:sym typeface="Calibri"/>
            </a:endParaRPr>
          </a:p>
        </p:txBody>
      </p:sp>
      <p:pic>
        <p:nvPicPr>
          <p:cNvPr id="196" name="Google Shape;196;p6" descr="preencoded.png"/>
          <p:cNvPicPr preferRelativeResize="0"/>
          <p:nvPr/>
        </p:nvPicPr>
        <p:blipFill rotWithShape="1">
          <a:blip r:embed="rId5">
            <a:alphaModFix/>
          </a:blip>
          <a:srcRect/>
          <a:stretch/>
        </p:blipFill>
        <p:spPr>
          <a:xfrm>
            <a:off x="623054" y="4334947"/>
            <a:ext cx="890111" cy="1424226"/>
          </a:xfrm>
          <a:prstGeom prst="rect">
            <a:avLst/>
          </a:prstGeom>
          <a:noFill/>
          <a:ln>
            <a:noFill/>
          </a:ln>
        </p:spPr>
      </p:pic>
      <p:sp>
        <p:nvSpPr>
          <p:cNvPr id="197" name="Google Shape;197;p6"/>
          <p:cNvSpPr/>
          <p:nvPr/>
        </p:nvSpPr>
        <p:spPr>
          <a:xfrm>
            <a:off x="1780103" y="4512945"/>
            <a:ext cx="2225397" cy="278130"/>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151617"/>
              </a:buClr>
              <a:buSzPts val="1750"/>
              <a:buFont typeface="Montserrat"/>
              <a:buNone/>
            </a:pPr>
            <a:r>
              <a:rPr lang="en-US" sz="1750" b="1">
                <a:solidFill>
                  <a:srgbClr val="151617"/>
                </a:solidFill>
                <a:latin typeface="Montserrat"/>
                <a:ea typeface="Montserrat"/>
                <a:cs typeface="Montserrat"/>
                <a:sym typeface="Montserrat"/>
              </a:rPr>
              <a:t>Distiliavimas</a:t>
            </a:r>
            <a:endParaRPr sz="1750">
              <a:solidFill>
                <a:schemeClr val="dk1"/>
              </a:solidFill>
              <a:latin typeface="Calibri"/>
              <a:ea typeface="Calibri"/>
              <a:cs typeface="Calibri"/>
              <a:sym typeface="Calibri"/>
            </a:endParaRPr>
          </a:p>
        </p:txBody>
      </p:sp>
      <p:sp>
        <p:nvSpPr>
          <p:cNvPr id="198" name="Google Shape;198;p6"/>
          <p:cNvSpPr/>
          <p:nvPr/>
        </p:nvSpPr>
        <p:spPr>
          <a:xfrm>
            <a:off x="1780103" y="4897874"/>
            <a:ext cx="6740843" cy="284798"/>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151617"/>
              </a:buClr>
              <a:buSzPts val="1400"/>
              <a:buFont typeface="Inconsolata"/>
              <a:buNone/>
            </a:pPr>
            <a:r>
              <a:rPr lang="en-US" sz="1400">
                <a:solidFill>
                  <a:srgbClr val="151617"/>
                </a:solidFill>
                <a:latin typeface="Inconsolata"/>
                <a:ea typeface="Inconsolata"/>
                <a:cs typeface="Inconsolata"/>
                <a:sym typeface="Inconsolata"/>
              </a:rPr>
              <a:t>Vanduo verdamas, o garai kondensuojami, taip pašalinant druskas.</a:t>
            </a:r>
            <a:endParaRPr sz="1400">
              <a:solidFill>
                <a:schemeClr val="dk1"/>
              </a:solidFill>
              <a:latin typeface="Calibri"/>
              <a:ea typeface="Calibri"/>
              <a:cs typeface="Calibri"/>
              <a:sym typeface="Calibri"/>
            </a:endParaRPr>
          </a:p>
        </p:txBody>
      </p:sp>
      <p:pic>
        <p:nvPicPr>
          <p:cNvPr id="199" name="Google Shape;199;p6" descr="preencoded.png"/>
          <p:cNvPicPr preferRelativeResize="0"/>
          <p:nvPr/>
        </p:nvPicPr>
        <p:blipFill rotWithShape="1">
          <a:blip r:embed="rId6">
            <a:alphaModFix/>
          </a:blip>
          <a:srcRect/>
          <a:stretch/>
        </p:blipFill>
        <p:spPr>
          <a:xfrm>
            <a:off x="623054" y="5759172"/>
            <a:ext cx="890111" cy="1424226"/>
          </a:xfrm>
          <a:prstGeom prst="rect">
            <a:avLst/>
          </a:prstGeom>
          <a:noFill/>
          <a:ln>
            <a:noFill/>
          </a:ln>
        </p:spPr>
      </p:pic>
      <p:sp>
        <p:nvSpPr>
          <p:cNvPr id="200" name="Google Shape;200;p6"/>
          <p:cNvSpPr/>
          <p:nvPr/>
        </p:nvSpPr>
        <p:spPr>
          <a:xfrm>
            <a:off x="1780103" y="5937171"/>
            <a:ext cx="2225397" cy="278130"/>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151617"/>
              </a:buClr>
              <a:buSzPts val="1750"/>
              <a:buFont typeface="Montserrat"/>
              <a:buNone/>
            </a:pPr>
            <a:r>
              <a:rPr lang="en-US" sz="1750" b="1">
                <a:solidFill>
                  <a:srgbClr val="151617"/>
                </a:solidFill>
                <a:latin typeface="Montserrat"/>
                <a:ea typeface="Montserrat"/>
                <a:cs typeface="Montserrat"/>
                <a:sym typeface="Montserrat"/>
              </a:rPr>
              <a:t>Jonų mainų filtrai</a:t>
            </a:r>
            <a:endParaRPr sz="1750">
              <a:solidFill>
                <a:schemeClr val="dk1"/>
              </a:solidFill>
              <a:latin typeface="Calibri"/>
              <a:ea typeface="Calibri"/>
              <a:cs typeface="Calibri"/>
              <a:sym typeface="Calibri"/>
            </a:endParaRPr>
          </a:p>
        </p:txBody>
      </p:sp>
      <p:sp>
        <p:nvSpPr>
          <p:cNvPr id="201" name="Google Shape;201;p6"/>
          <p:cNvSpPr/>
          <p:nvPr/>
        </p:nvSpPr>
        <p:spPr>
          <a:xfrm>
            <a:off x="1780103" y="6322100"/>
            <a:ext cx="6740843" cy="56959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151617"/>
              </a:buClr>
              <a:buSzPts val="1400"/>
              <a:buFont typeface="Inconsolata"/>
              <a:buNone/>
            </a:pPr>
            <a:r>
              <a:rPr lang="en-US" sz="1400">
                <a:solidFill>
                  <a:srgbClr val="151617"/>
                </a:solidFill>
                <a:latin typeface="Inconsolata"/>
                <a:ea typeface="Inconsolata"/>
                <a:cs typeface="Inconsolata"/>
                <a:sym typeface="Inconsolata"/>
              </a:rPr>
              <a:t>Vanduo filtruojamas per specialias medžiagas, kurios pašalina kalcio ir magnio druskas.</a:t>
            </a:r>
            <a:endParaRPr sz="1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7"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210" name="Google Shape;210;p7"/>
          <p:cNvSpPr/>
          <p:nvPr/>
        </p:nvSpPr>
        <p:spPr>
          <a:xfrm>
            <a:off x="793790" y="3516749"/>
            <a:ext cx="9943624"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51617"/>
              </a:buClr>
              <a:buSzPts val="4450"/>
              <a:buFont typeface="Montserrat"/>
              <a:buNone/>
            </a:pPr>
            <a:r>
              <a:rPr lang="en-US" sz="4450" b="1">
                <a:solidFill>
                  <a:srgbClr val="151617"/>
                </a:solidFill>
                <a:latin typeface="Montserrat"/>
                <a:ea typeface="Montserrat"/>
                <a:cs typeface="Montserrat"/>
                <a:sym typeface="Montserrat"/>
              </a:rPr>
              <a:t>Vandens telkinių taršos šaltiniai</a:t>
            </a:r>
            <a:endParaRPr sz="4450">
              <a:solidFill>
                <a:schemeClr val="dk1"/>
              </a:solidFill>
              <a:latin typeface="Calibri"/>
              <a:ea typeface="Calibri"/>
              <a:cs typeface="Calibri"/>
              <a:sym typeface="Calibri"/>
            </a:endParaRPr>
          </a:p>
        </p:txBody>
      </p:sp>
      <p:sp>
        <p:nvSpPr>
          <p:cNvPr id="211" name="Google Shape;211;p7"/>
          <p:cNvSpPr/>
          <p:nvPr/>
        </p:nvSpPr>
        <p:spPr>
          <a:xfrm>
            <a:off x="793790" y="4565690"/>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Vandens telkinių tarša yra rimta problema, kurią sukelia įvairūs šaltiniai.</a:t>
            </a:r>
            <a:endParaRPr sz="1750">
              <a:solidFill>
                <a:schemeClr val="dk1"/>
              </a:solidFill>
              <a:latin typeface="Calibri"/>
              <a:ea typeface="Calibri"/>
              <a:cs typeface="Calibri"/>
              <a:sym typeface="Calibri"/>
            </a:endParaRPr>
          </a:p>
        </p:txBody>
      </p:sp>
      <p:pic>
        <p:nvPicPr>
          <p:cNvPr id="212" name="Google Shape;212;p7" descr="preencoded.png"/>
          <p:cNvPicPr preferRelativeResize="0"/>
          <p:nvPr/>
        </p:nvPicPr>
        <p:blipFill rotWithShape="1">
          <a:blip r:embed="rId4">
            <a:alphaModFix/>
          </a:blip>
          <a:srcRect/>
          <a:stretch/>
        </p:blipFill>
        <p:spPr>
          <a:xfrm>
            <a:off x="793790" y="5183743"/>
            <a:ext cx="566976" cy="566976"/>
          </a:xfrm>
          <a:prstGeom prst="rect">
            <a:avLst/>
          </a:prstGeom>
          <a:noFill/>
          <a:ln>
            <a:noFill/>
          </a:ln>
        </p:spPr>
      </p:pic>
      <p:sp>
        <p:nvSpPr>
          <p:cNvPr id="213" name="Google Shape;213;p7"/>
          <p:cNvSpPr/>
          <p:nvPr/>
        </p:nvSpPr>
        <p:spPr>
          <a:xfrm>
            <a:off x="793790" y="597753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Pramonė</a:t>
            </a:r>
            <a:endParaRPr sz="2200">
              <a:solidFill>
                <a:schemeClr val="dk1"/>
              </a:solidFill>
              <a:latin typeface="Calibri"/>
              <a:ea typeface="Calibri"/>
              <a:cs typeface="Calibri"/>
              <a:sym typeface="Calibri"/>
            </a:endParaRPr>
          </a:p>
        </p:txBody>
      </p:sp>
      <p:sp>
        <p:nvSpPr>
          <p:cNvPr id="214" name="Google Shape;214;p7"/>
          <p:cNvSpPr/>
          <p:nvPr/>
        </p:nvSpPr>
        <p:spPr>
          <a:xfrm>
            <a:off x="793790" y="6467951"/>
            <a:ext cx="3005495"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Pramoniniai nuotekai, cheminės medžiagos.</a:t>
            </a:r>
            <a:endParaRPr sz="1750">
              <a:solidFill>
                <a:schemeClr val="dk1"/>
              </a:solidFill>
              <a:latin typeface="Calibri"/>
              <a:ea typeface="Calibri"/>
              <a:cs typeface="Calibri"/>
              <a:sym typeface="Calibri"/>
            </a:endParaRPr>
          </a:p>
        </p:txBody>
      </p:sp>
      <p:pic>
        <p:nvPicPr>
          <p:cNvPr id="215" name="Google Shape;215;p7" descr="preencoded.png"/>
          <p:cNvPicPr preferRelativeResize="0"/>
          <p:nvPr/>
        </p:nvPicPr>
        <p:blipFill rotWithShape="1">
          <a:blip r:embed="rId5">
            <a:alphaModFix/>
          </a:blip>
          <a:srcRect/>
          <a:stretch/>
        </p:blipFill>
        <p:spPr>
          <a:xfrm>
            <a:off x="4139446" y="5183743"/>
            <a:ext cx="566976" cy="566976"/>
          </a:xfrm>
          <a:prstGeom prst="rect">
            <a:avLst/>
          </a:prstGeom>
          <a:noFill/>
          <a:ln>
            <a:noFill/>
          </a:ln>
        </p:spPr>
      </p:pic>
      <p:sp>
        <p:nvSpPr>
          <p:cNvPr id="216" name="Google Shape;216;p7"/>
          <p:cNvSpPr/>
          <p:nvPr/>
        </p:nvSpPr>
        <p:spPr>
          <a:xfrm>
            <a:off x="4139446" y="5977533"/>
            <a:ext cx="3005614"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Transporto priemonės</a:t>
            </a:r>
            <a:endParaRPr sz="2200">
              <a:solidFill>
                <a:schemeClr val="dk1"/>
              </a:solidFill>
              <a:latin typeface="Calibri"/>
              <a:ea typeface="Calibri"/>
              <a:cs typeface="Calibri"/>
              <a:sym typeface="Calibri"/>
            </a:endParaRPr>
          </a:p>
        </p:txBody>
      </p:sp>
      <p:sp>
        <p:nvSpPr>
          <p:cNvPr id="217" name="Google Shape;217;p7"/>
          <p:cNvSpPr/>
          <p:nvPr/>
        </p:nvSpPr>
        <p:spPr>
          <a:xfrm>
            <a:off x="4139446" y="6822281"/>
            <a:ext cx="3005614"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Degalų nuotėkis, padangų nusidėvėjimas.</a:t>
            </a:r>
            <a:endParaRPr sz="1750">
              <a:solidFill>
                <a:schemeClr val="dk1"/>
              </a:solidFill>
              <a:latin typeface="Calibri"/>
              <a:ea typeface="Calibri"/>
              <a:cs typeface="Calibri"/>
              <a:sym typeface="Calibri"/>
            </a:endParaRPr>
          </a:p>
        </p:txBody>
      </p:sp>
      <p:pic>
        <p:nvPicPr>
          <p:cNvPr id="218" name="Google Shape;218;p7" descr="preencoded.png"/>
          <p:cNvPicPr preferRelativeResize="0"/>
          <p:nvPr/>
        </p:nvPicPr>
        <p:blipFill rotWithShape="1">
          <a:blip r:embed="rId6">
            <a:alphaModFix/>
          </a:blip>
          <a:srcRect/>
          <a:stretch/>
        </p:blipFill>
        <p:spPr>
          <a:xfrm>
            <a:off x="7485221" y="5183743"/>
            <a:ext cx="566976" cy="566976"/>
          </a:xfrm>
          <a:prstGeom prst="rect">
            <a:avLst/>
          </a:prstGeom>
          <a:noFill/>
          <a:ln>
            <a:noFill/>
          </a:ln>
        </p:spPr>
      </p:pic>
      <p:sp>
        <p:nvSpPr>
          <p:cNvPr id="219" name="Google Shape;219;p7"/>
          <p:cNvSpPr/>
          <p:nvPr/>
        </p:nvSpPr>
        <p:spPr>
          <a:xfrm>
            <a:off x="7485221" y="597753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Žemės ūkis</a:t>
            </a:r>
            <a:endParaRPr sz="2200">
              <a:solidFill>
                <a:schemeClr val="dk1"/>
              </a:solidFill>
              <a:latin typeface="Calibri"/>
              <a:ea typeface="Calibri"/>
              <a:cs typeface="Calibri"/>
              <a:sym typeface="Calibri"/>
            </a:endParaRPr>
          </a:p>
        </p:txBody>
      </p:sp>
      <p:sp>
        <p:nvSpPr>
          <p:cNvPr id="220" name="Google Shape;220;p7"/>
          <p:cNvSpPr/>
          <p:nvPr/>
        </p:nvSpPr>
        <p:spPr>
          <a:xfrm>
            <a:off x="7485221" y="6467951"/>
            <a:ext cx="3005614"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Trąšų ir pesticidų nuotėkis.</a:t>
            </a:r>
            <a:endParaRPr sz="1750">
              <a:solidFill>
                <a:schemeClr val="dk1"/>
              </a:solidFill>
              <a:latin typeface="Calibri"/>
              <a:ea typeface="Calibri"/>
              <a:cs typeface="Calibri"/>
              <a:sym typeface="Calibri"/>
            </a:endParaRPr>
          </a:p>
        </p:txBody>
      </p:sp>
      <p:pic>
        <p:nvPicPr>
          <p:cNvPr id="221" name="Google Shape;221;p7" descr="preencoded.png"/>
          <p:cNvPicPr preferRelativeResize="0"/>
          <p:nvPr/>
        </p:nvPicPr>
        <p:blipFill rotWithShape="1">
          <a:blip r:embed="rId7">
            <a:alphaModFix/>
          </a:blip>
          <a:srcRect/>
          <a:stretch/>
        </p:blipFill>
        <p:spPr>
          <a:xfrm>
            <a:off x="10830997" y="5183743"/>
            <a:ext cx="566976" cy="566976"/>
          </a:xfrm>
          <a:prstGeom prst="rect">
            <a:avLst/>
          </a:prstGeom>
          <a:noFill/>
          <a:ln>
            <a:noFill/>
          </a:ln>
        </p:spPr>
      </p:pic>
      <p:sp>
        <p:nvSpPr>
          <p:cNvPr id="222" name="Google Shape;222;p7"/>
          <p:cNvSpPr/>
          <p:nvPr/>
        </p:nvSpPr>
        <p:spPr>
          <a:xfrm>
            <a:off x="10830997" y="597753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Buitinės nuotekos</a:t>
            </a:r>
            <a:endParaRPr sz="2200">
              <a:solidFill>
                <a:schemeClr val="dk1"/>
              </a:solidFill>
              <a:latin typeface="Calibri"/>
              <a:ea typeface="Calibri"/>
              <a:cs typeface="Calibri"/>
              <a:sym typeface="Calibri"/>
            </a:endParaRPr>
          </a:p>
        </p:txBody>
      </p:sp>
      <p:sp>
        <p:nvSpPr>
          <p:cNvPr id="223" name="Google Shape;223;p7"/>
          <p:cNvSpPr/>
          <p:nvPr/>
        </p:nvSpPr>
        <p:spPr>
          <a:xfrm>
            <a:off x="10830997" y="6467951"/>
            <a:ext cx="3005614"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Valymo priemonių likučiai, vaistų likučiai.</a:t>
            </a:r>
            <a:endParaRPr sz="175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8"/>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8"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232" name="Google Shape;232;p8"/>
          <p:cNvSpPr/>
          <p:nvPr/>
        </p:nvSpPr>
        <p:spPr>
          <a:xfrm>
            <a:off x="691396" y="701516"/>
            <a:ext cx="7761208" cy="1234678"/>
          </a:xfrm>
          <a:prstGeom prst="rect">
            <a:avLst/>
          </a:prstGeom>
          <a:noFill/>
          <a:ln>
            <a:noFill/>
          </a:ln>
        </p:spPr>
        <p:txBody>
          <a:bodyPr spcFirstLastPara="1" wrap="square" lIns="0" tIns="0" rIns="0" bIns="0" anchor="t" anchorCtr="0">
            <a:noAutofit/>
          </a:bodyPr>
          <a:lstStyle/>
          <a:p>
            <a:pPr marL="0" marR="0" lvl="0" indent="0" algn="l" rtl="0">
              <a:lnSpc>
                <a:spcPct val="125974"/>
              </a:lnSpc>
              <a:spcBef>
                <a:spcPts val="0"/>
              </a:spcBef>
              <a:spcAft>
                <a:spcPts val="0"/>
              </a:spcAft>
              <a:buClr>
                <a:srgbClr val="151617"/>
              </a:buClr>
              <a:buSzPts val="3850"/>
              <a:buFont typeface="Montserrat"/>
              <a:buNone/>
            </a:pPr>
            <a:r>
              <a:rPr lang="en-US" sz="3850" b="1">
                <a:solidFill>
                  <a:srgbClr val="151617"/>
                </a:solidFill>
                <a:latin typeface="Montserrat"/>
                <a:ea typeface="Montserrat"/>
                <a:cs typeface="Montserrat"/>
                <a:sym typeface="Montserrat"/>
              </a:rPr>
              <a:t>Vandens taršos poveikis aplinkai ir žmogui</a:t>
            </a:r>
            <a:endParaRPr sz="3850">
              <a:solidFill>
                <a:schemeClr val="dk1"/>
              </a:solidFill>
              <a:latin typeface="Calibri"/>
              <a:ea typeface="Calibri"/>
              <a:cs typeface="Calibri"/>
              <a:sym typeface="Calibri"/>
            </a:endParaRPr>
          </a:p>
        </p:txBody>
      </p:sp>
      <p:sp>
        <p:nvSpPr>
          <p:cNvPr id="233" name="Google Shape;233;p8"/>
          <p:cNvSpPr/>
          <p:nvPr/>
        </p:nvSpPr>
        <p:spPr>
          <a:xfrm>
            <a:off x="691396" y="2232422"/>
            <a:ext cx="7761208" cy="315992"/>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151617"/>
              </a:buClr>
              <a:buSzPts val="1550"/>
              <a:buFont typeface="Inconsolata"/>
              <a:buNone/>
            </a:pPr>
            <a:r>
              <a:rPr lang="en-US" sz="1550">
                <a:solidFill>
                  <a:srgbClr val="151617"/>
                </a:solidFill>
                <a:latin typeface="Inconsolata"/>
                <a:ea typeface="Inconsolata"/>
                <a:cs typeface="Inconsolata"/>
                <a:sym typeface="Inconsolata"/>
              </a:rPr>
              <a:t>Vandens tarša sukelia rimtų pasekmių aplinkai ir žmogaus sveikatai.</a:t>
            </a:r>
            <a:endParaRPr sz="1550">
              <a:solidFill>
                <a:schemeClr val="dk1"/>
              </a:solidFill>
              <a:latin typeface="Calibri"/>
              <a:ea typeface="Calibri"/>
              <a:cs typeface="Calibri"/>
              <a:sym typeface="Calibri"/>
            </a:endParaRPr>
          </a:p>
        </p:txBody>
      </p:sp>
      <p:sp>
        <p:nvSpPr>
          <p:cNvPr id="234" name="Google Shape;234;p8"/>
          <p:cNvSpPr/>
          <p:nvPr/>
        </p:nvSpPr>
        <p:spPr>
          <a:xfrm>
            <a:off x="976193" y="2770584"/>
            <a:ext cx="22860" cy="4757380"/>
          </a:xfrm>
          <a:prstGeom prst="roundRect">
            <a:avLst>
              <a:gd name="adj" fmla="val 40000"/>
            </a:avLst>
          </a:prstGeom>
          <a:solidFill>
            <a:srgbClr val="000000">
              <a:alpha val="784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1186994" y="3203496"/>
            <a:ext cx="691396" cy="22860"/>
          </a:xfrm>
          <a:prstGeom prst="roundRect">
            <a:avLst>
              <a:gd name="adj" fmla="val 40000"/>
            </a:avLst>
          </a:prstGeom>
          <a:solidFill>
            <a:srgbClr val="151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765393" y="2992755"/>
            <a:ext cx="444460" cy="444460"/>
          </a:xfrm>
          <a:prstGeom prst="roundRect">
            <a:avLst>
              <a:gd name="adj" fmla="val 2057"/>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925651" y="3066812"/>
            <a:ext cx="123825" cy="29634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300"/>
              <a:buFont typeface="Montserrat"/>
              <a:buNone/>
            </a:pPr>
            <a:r>
              <a:rPr lang="en-US" sz="2300" b="1">
                <a:solidFill>
                  <a:srgbClr val="151617"/>
                </a:solidFill>
                <a:latin typeface="Montserrat"/>
                <a:ea typeface="Montserrat"/>
                <a:cs typeface="Montserrat"/>
                <a:sym typeface="Montserrat"/>
              </a:rPr>
              <a:t>1</a:t>
            </a:r>
            <a:endParaRPr sz="2300">
              <a:solidFill>
                <a:schemeClr val="dk1"/>
              </a:solidFill>
              <a:latin typeface="Calibri"/>
              <a:ea typeface="Calibri"/>
              <a:cs typeface="Calibri"/>
              <a:sym typeface="Calibri"/>
            </a:endParaRPr>
          </a:p>
        </p:txBody>
      </p:sp>
      <p:sp>
        <p:nvSpPr>
          <p:cNvPr id="238" name="Google Shape;238;p8"/>
          <p:cNvSpPr/>
          <p:nvPr/>
        </p:nvSpPr>
        <p:spPr>
          <a:xfrm>
            <a:off x="2074188" y="2968109"/>
            <a:ext cx="2469475" cy="308610"/>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151617"/>
              </a:buClr>
              <a:buSzPts val="1900"/>
              <a:buFont typeface="Montserrat"/>
              <a:buNone/>
            </a:pPr>
            <a:r>
              <a:rPr lang="en-US" sz="1900" b="1">
                <a:solidFill>
                  <a:srgbClr val="151617"/>
                </a:solidFill>
                <a:latin typeface="Montserrat"/>
                <a:ea typeface="Montserrat"/>
                <a:cs typeface="Montserrat"/>
                <a:sym typeface="Montserrat"/>
              </a:rPr>
              <a:t>Aplinkos tarša</a:t>
            </a:r>
            <a:endParaRPr sz="1900">
              <a:solidFill>
                <a:schemeClr val="dk1"/>
              </a:solidFill>
              <a:latin typeface="Calibri"/>
              <a:ea typeface="Calibri"/>
              <a:cs typeface="Calibri"/>
              <a:sym typeface="Calibri"/>
            </a:endParaRPr>
          </a:p>
        </p:txBody>
      </p:sp>
      <p:sp>
        <p:nvSpPr>
          <p:cNvPr id="239" name="Google Shape;239;p8"/>
          <p:cNvSpPr/>
          <p:nvPr/>
        </p:nvSpPr>
        <p:spPr>
          <a:xfrm>
            <a:off x="2074188" y="3395186"/>
            <a:ext cx="6378416" cy="631984"/>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151617"/>
              </a:buClr>
              <a:buSzPts val="1550"/>
              <a:buFont typeface="Inconsolata"/>
              <a:buNone/>
            </a:pPr>
            <a:r>
              <a:rPr lang="en-US" sz="1550">
                <a:solidFill>
                  <a:srgbClr val="151617"/>
                </a:solidFill>
                <a:latin typeface="Inconsolata"/>
                <a:ea typeface="Inconsolata"/>
                <a:cs typeface="Inconsolata"/>
                <a:sym typeface="Inconsolata"/>
              </a:rPr>
              <a:t>Vandens telkinių užterštumas, vandens gyvūnų žūtis, ekosistemų sunaikinimas.</a:t>
            </a:r>
            <a:endParaRPr sz="1550">
              <a:solidFill>
                <a:schemeClr val="dk1"/>
              </a:solidFill>
              <a:latin typeface="Calibri"/>
              <a:ea typeface="Calibri"/>
              <a:cs typeface="Calibri"/>
              <a:sym typeface="Calibri"/>
            </a:endParaRPr>
          </a:p>
        </p:txBody>
      </p:sp>
      <p:sp>
        <p:nvSpPr>
          <p:cNvPr id="240" name="Google Shape;240;p8"/>
          <p:cNvSpPr/>
          <p:nvPr/>
        </p:nvSpPr>
        <p:spPr>
          <a:xfrm>
            <a:off x="1186994" y="4855131"/>
            <a:ext cx="691396" cy="22860"/>
          </a:xfrm>
          <a:prstGeom prst="roundRect">
            <a:avLst>
              <a:gd name="adj" fmla="val 40000"/>
            </a:avLst>
          </a:prstGeom>
          <a:solidFill>
            <a:srgbClr val="151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765393" y="4644390"/>
            <a:ext cx="444460" cy="444460"/>
          </a:xfrm>
          <a:prstGeom prst="roundRect">
            <a:avLst>
              <a:gd name="adj" fmla="val 2057"/>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897553" y="4718447"/>
            <a:ext cx="180142" cy="29634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300"/>
              <a:buFont typeface="Montserrat"/>
              <a:buNone/>
            </a:pPr>
            <a:r>
              <a:rPr lang="en-US" sz="2300" b="1">
                <a:solidFill>
                  <a:srgbClr val="151617"/>
                </a:solidFill>
                <a:latin typeface="Montserrat"/>
                <a:ea typeface="Montserrat"/>
                <a:cs typeface="Montserrat"/>
                <a:sym typeface="Montserrat"/>
              </a:rPr>
              <a:t>2</a:t>
            </a:r>
            <a:endParaRPr sz="2300">
              <a:solidFill>
                <a:schemeClr val="dk1"/>
              </a:solidFill>
              <a:latin typeface="Calibri"/>
              <a:ea typeface="Calibri"/>
              <a:cs typeface="Calibri"/>
              <a:sym typeface="Calibri"/>
            </a:endParaRPr>
          </a:p>
        </p:txBody>
      </p:sp>
      <p:sp>
        <p:nvSpPr>
          <p:cNvPr id="243" name="Google Shape;243;p8"/>
          <p:cNvSpPr/>
          <p:nvPr/>
        </p:nvSpPr>
        <p:spPr>
          <a:xfrm>
            <a:off x="2074188" y="4619744"/>
            <a:ext cx="2469475" cy="308610"/>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151617"/>
              </a:buClr>
              <a:buSzPts val="1900"/>
              <a:buFont typeface="Montserrat"/>
              <a:buNone/>
            </a:pPr>
            <a:r>
              <a:rPr lang="en-US" sz="1900" b="1">
                <a:solidFill>
                  <a:srgbClr val="151617"/>
                </a:solidFill>
                <a:latin typeface="Montserrat"/>
                <a:ea typeface="Montserrat"/>
                <a:cs typeface="Montserrat"/>
                <a:sym typeface="Montserrat"/>
              </a:rPr>
              <a:t>Žmogaus sveikata</a:t>
            </a:r>
            <a:endParaRPr sz="1900">
              <a:solidFill>
                <a:schemeClr val="dk1"/>
              </a:solidFill>
              <a:latin typeface="Calibri"/>
              <a:ea typeface="Calibri"/>
              <a:cs typeface="Calibri"/>
              <a:sym typeface="Calibri"/>
            </a:endParaRPr>
          </a:p>
        </p:txBody>
      </p:sp>
      <p:sp>
        <p:nvSpPr>
          <p:cNvPr id="244" name="Google Shape;244;p8"/>
          <p:cNvSpPr/>
          <p:nvPr/>
        </p:nvSpPr>
        <p:spPr>
          <a:xfrm>
            <a:off x="2074188" y="5046821"/>
            <a:ext cx="6378416" cy="631984"/>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151617"/>
              </a:buClr>
              <a:buSzPts val="1550"/>
              <a:buFont typeface="Inconsolata"/>
              <a:buNone/>
            </a:pPr>
            <a:r>
              <a:rPr lang="en-US" sz="1550">
                <a:solidFill>
                  <a:srgbClr val="151617"/>
                </a:solidFill>
                <a:latin typeface="Inconsolata"/>
                <a:ea typeface="Inconsolata"/>
                <a:cs typeface="Inconsolata"/>
                <a:sym typeface="Inconsolata"/>
              </a:rPr>
              <a:t>Sergamumas vandens pernešamomis ligomis, odos ligomis, kvėpavimo takų ligomis.</a:t>
            </a:r>
            <a:endParaRPr sz="1550">
              <a:solidFill>
                <a:schemeClr val="dk1"/>
              </a:solidFill>
              <a:latin typeface="Calibri"/>
              <a:ea typeface="Calibri"/>
              <a:cs typeface="Calibri"/>
              <a:sym typeface="Calibri"/>
            </a:endParaRPr>
          </a:p>
        </p:txBody>
      </p:sp>
      <p:sp>
        <p:nvSpPr>
          <p:cNvPr id="245" name="Google Shape;245;p8"/>
          <p:cNvSpPr/>
          <p:nvPr/>
        </p:nvSpPr>
        <p:spPr>
          <a:xfrm>
            <a:off x="1186994" y="6506766"/>
            <a:ext cx="691396" cy="22860"/>
          </a:xfrm>
          <a:prstGeom prst="roundRect">
            <a:avLst>
              <a:gd name="adj" fmla="val 40000"/>
            </a:avLst>
          </a:prstGeom>
          <a:solidFill>
            <a:srgbClr val="151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765393" y="6296025"/>
            <a:ext cx="444460" cy="444460"/>
          </a:xfrm>
          <a:prstGeom prst="roundRect">
            <a:avLst>
              <a:gd name="adj" fmla="val 2057"/>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896600" y="6370082"/>
            <a:ext cx="181928" cy="29634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300"/>
              <a:buFont typeface="Montserrat"/>
              <a:buNone/>
            </a:pPr>
            <a:r>
              <a:rPr lang="en-US" sz="2300" b="1">
                <a:solidFill>
                  <a:srgbClr val="151617"/>
                </a:solidFill>
                <a:latin typeface="Montserrat"/>
                <a:ea typeface="Montserrat"/>
                <a:cs typeface="Montserrat"/>
                <a:sym typeface="Montserrat"/>
              </a:rPr>
              <a:t>3</a:t>
            </a:r>
            <a:endParaRPr sz="2300">
              <a:solidFill>
                <a:schemeClr val="dk1"/>
              </a:solidFill>
              <a:latin typeface="Calibri"/>
              <a:ea typeface="Calibri"/>
              <a:cs typeface="Calibri"/>
              <a:sym typeface="Calibri"/>
            </a:endParaRPr>
          </a:p>
        </p:txBody>
      </p:sp>
      <p:sp>
        <p:nvSpPr>
          <p:cNvPr id="248" name="Google Shape;248;p8"/>
          <p:cNvSpPr/>
          <p:nvPr/>
        </p:nvSpPr>
        <p:spPr>
          <a:xfrm>
            <a:off x="2074188" y="6271379"/>
            <a:ext cx="2469475" cy="308610"/>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151617"/>
              </a:buClr>
              <a:buSzPts val="1900"/>
              <a:buFont typeface="Montserrat"/>
              <a:buNone/>
            </a:pPr>
            <a:r>
              <a:rPr lang="en-US" sz="1900" b="1">
                <a:solidFill>
                  <a:srgbClr val="151617"/>
                </a:solidFill>
                <a:latin typeface="Montserrat"/>
                <a:ea typeface="Montserrat"/>
                <a:cs typeface="Montserrat"/>
                <a:sym typeface="Montserrat"/>
              </a:rPr>
              <a:t>Ekonomika</a:t>
            </a:r>
            <a:endParaRPr sz="1900">
              <a:solidFill>
                <a:schemeClr val="dk1"/>
              </a:solidFill>
              <a:latin typeface="Calibri"/>
              <a:ea typeface="Calibri"/>
              <a:cs typeface="Calibri"/>
              <a:sym typeface="Calibri"/>
            </a:endParaRPr>
          </a:p>
        </p:txBody>
      </p:sp>
      <p:sp>
        <p:nvSpPr>
          <p:cNvPr id="249" name="Google Shape;249;p8"/>
          <p:cNvSpPr/>
          <p:nvPr/>
        </p:nvSpPr>
        <p:spPr>
          <a:xfrm>
            <a:off x="2074188" y="6698456"/>
            <a:ext cx="6378416" cy="631984"/>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151617"/>
              </a:buClr>
              <a:buSzPts val="1550"/>
              <a:buFont typeface="Inconsolata"/>
              <a:buNone/>
            </a:pPr>
            <a:r>
              <a:rPr lang="en-US" sz="1550">
                <a:solidFill>
                  <a:srgbClr val="151617"/>
                </a:solidFill>
                <a:latin typeface="Inconsolata"/>
                <a:ea typeface="Inconsolata"/>
                <a:cs typeface="Inconsolata"/>
                <a:sym typeface="Inconsolata"/>
              </a:rPr>
              <a:t>Žuvų išteklių sumažėjimas, vandens valymo išlaidų padidėjimas, turizmo sektoriaus nuostoliai.</a:t>
            </a:r>
            <a:endParaRPr sz="155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9"/>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9" descr="preencoded.png"/>
          <p:cNvPicPr preferRelativeResize="0"/>
          <p:nvPr/>
        </p:nvPicPr>
        <p:blipFill rotWithShape="1">
          <a:blip r:embed="rId3">
            <a:alphaModFix/>
          </a:blip>
          <a:srcRect/>
          <a:stretch/>
        </p:blipFill>
        <p:spPr>
          <a:xfrm>
            <a:off x="0" y="0"/>
            <a:ext cx="14630400" cy="2614970"/>
          </a:xfrm>
          <a:prstGeom prst="rect">
            <a:avLst/>
          </a:prstGeom>
          <a:noFill/>
          <a:ln>
            <a:noFill/>
          </a:ln>
        </p:spPr>
      </p:pic>
      <p:sp>
        <p:nvSpPr>
          <p:cNvPr id="258" name="Google Shape;258;p9"/>
          <p:cNvSpPr/>
          <p:nvPr/>
        </p:nvSpPr>
        <p:spPr>
          <a:xfrm>
            <a:off x="732115" y="3191947"/>
            <a:ext cx="11055191" cy="653772"/>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4100"/>
              <a:buFont typeface="Montserrat"/>
              <a:buNone/>
            </a:pPr>
            <a:r>
              <a:rPr lang="en-US" sz="4100" b="1">
                <a:solidFill>
                  <a:srgbClr val="151617"/>
                </a:solidFill>
                <a:latin typeface="Montserrat"/>
                <a:ea typeface="Montserrat"/>
                <a:cs typeface="Montserrat"/>
                <a:sym typeface="Montserrat"/>
              </a:rPr>
              <a:t>Vandens valymo būdai ir technologijos</a:t>
            </a:r>
            <a:endParaRPr sz="4100">
              <a:solidFill>
                <a:schemeClr val="dk1"/>
              </a:solidFill>
              <a:latin typeface="Calibri"/>
              <a:ea typeface="Calibri"/>
              <a:cs typeface="Calibri"/>
              <a:sym typeface="Calibri"/>
            </a:endParaRPr>
          </a:p>
        </p:txBody>
      </p:sp>
      <p:sp>
        <p:nvSpPr>
          <p:cNvPr id="259" name="Google Shape;259;p9"/>
          <p:cNvSpPr/>
          <p:nvPr/>
        </p:nvSpPr>
        <p:spPr>
          <a:xfrm>
            <a:off x="732115" y="4159448"/>
            <a:ext cx="13166169" cy="334685"/>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Yra įvairūs vandens valymo būdai ir technologijos, skirtos šalinti taršą iš vandens telkinių.</a:t>
            </a:r>
            <a:endParaRPr sz="1600">
              <a:solidFill>
                <a:schemeClr val="dk1"/>
              </a:solidFill>
              <a:latin typeface="Calibri"/>
              <a:ea typeface="Calibri"/>
              <a:cs typeface="Calibri"/>
              <a:sym typeface="Calibri"/>
            </a:endParaRPr>
          </a:p>
        </p:txBody>
      </p:sp>
      <p:sp>
        <p:nvSpPr>
          <p:cNvPr id="260" name="Google Shape;260;p9"/>
          <p:cNvSpPr/>
          <p:nvPr/>
        </p:nvSpPr>
        <p:spPr>
          <a:xfrm>
            <a:off x="732115" y="4964668"/>
            <a:ext cx="470654" cy="470654"/>
          </a:xfrm>
          <a:prstGeom prst="roundRect">
            <a:avLst>
              <a:gd name="adj" fmla="val 1943"/>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901779" y="5043011"/>
            <a:ext cx="131207" cy="31384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1</a:t>
            </a:r>
            <a:endParaRPr sz="2450">
              <a:solidFill>
                <a:schemeClr val="dk1"/>
              </a:solidFill>
              <a:latin typeface="Calibri"/>
              <a:ea typeface="Calibri"/>
              <a:cs typeface="Calibri"/>
              <a:sym typeface="Calibri"/>
            </a:endParaRPr>
          </a:p>
        </p:txBody>
      </p:sp>
      <p:sp>
        <p:nvSpPr>
          <p:cNvPr id="262" name="Google Shape;262;p9"/>
          <p:cNvSpPr/>
          <p:nvPr/>
        </p:nvSpPr>
        <p:spPr>
          <a:xfrm>
            <a:off x="1411962" y="4964668"/>
            <a:ext cx="2864644" cy="326827"/>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Mechaninis valymas</a:t>
            </a:r>
            <a:endParaRPr sz="2050">
              <a:solidFill>
                <a:schemeClr val="dk1"/>
              </a:solidFill>
              <a:latin typeface="Calibri"/>
              <a:ea typeface="Calibri"/>
              <a:cs typeface="Calibri"/>
              <a:sym typeface="Calibri"/>
            </a:endParaRPr>
          </a:p>
        </p:txBody>
      </p:sp>
      <p:sp>
        <p:nvSpPr>
          <p:cNvPr id="263" name="Google Shape;263;p9"/>
          <p:cNvSpPr/>
          <p:nvPr/>
        </p:nvSpPr>
        <p:spPr>
          <a:xfrm>
            <a:off x="1411962" y="5416987"/>
            <a:ext cx="5798701" cy="669369"/>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Vanduo filtruojamas per mechaninius filtrus, pašalinant didesnes daleles.</a:t>
            </a:r>
            <a:endParaRPr sz="1600">
              <a:solidFill>
                <a:schemeClr val="dk1"/>
              </a:solidFill>
              <a:latin typeface="Calibri"/>
              <a:ea typeface="Calibri"/>
              <a:cs typeface="Calibri"/>
              <a:sym typeface="Calibri"/>
            </a:endParaRPr>
          </a:p>
        </p:txBody>
      </p:sp>
      <p:sp>
        <p:nvSpPr>
          <p:cNvPr id="264" name="Google Shape;264;p9"/>
          <p:cNvSpPr/>
          <p:nvPr/>
        </p:nvSpPr>
        <p:spPr>
          <a:xfrm>
            <a:off x="7419856" y="4964668"/>
            <a:ext cx="470654" cy="470654"/>
          </a:xfrm>
          <a:prstGeom prst="roundRect">
            <a:avLst>
              <a:gd name="adj" fmla="val 1943"/>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7559754" y="5043011"/>
            <a:ext cx="190857" cy="31384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2</a:t>
            </a:r>
            <a:endParaRPr sz="2450">
              <a:solidFill>
                <a:schemeClr val="dk1"/>
              </a:solidFill>
              <a:latin typeface="Calibri"/>
              <a:ea typeface="Calibri"/>
              <a:cs typeface="Calibri"/>
              <a:sym typeface="Calibri"/>
            </a:endParaRPr>
          </a:p>
        </p:txBody>
      </p:sp>
      <p:sp>
        <p:nvSpPr>
          <p:cNvPr id="266" name="Google Shape;266;p9"/>
          <p:cNvSpPr/>
          <p:nvPr/>
        </p:nvSpPr>
        <p:spPr>
          <a:xfrm>
            <a:off x="8099703" y="4964668"/>
            <a:ext cx="2614970" cy="326827"/>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Cheminis valymas</a:t>
            </a:r>
            <a:endParaRPr sz="2050">
              <a:solidFill>
                <a:schemeClr val="dk1"/>
              </a:solidFill>
              <a:latin typeface="Calibri"/>
              <a:ea typeface="Calibri"/>
              <a:cs typeface="Calibri"/>
              <a:sym typeface="Calibri"/>
            </a:endParaRPr>
          </a:p>
        </p:txBody>
      </p:sp>
      <p:sp>
        <p:nvSpPr>
          <p:cNvPr id="267" name="Google Shape;267;p9"/>
          <p:cNvSpPr/>
          <p:nvPr/>
        </p:nvSpPr>
        <p:spPr>
          <a:xfrm>
            <a:off x="8099703" y="5416987"/>
            <a:ext cx="5798701" cy="669369"/>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Naudojamos cheminės medžiagos, neutralizuojančios kenksmingas medžiagas.</a:t>
            </a:r>
            <a:endParaRPr sz="1600">
              <a:solidFill>
                <a:schemeClr val="dk1"/>
              </a:solidFill>
              <a:latin typeface="Calibri"/>
              <a:ea typeface="Calibri"/>
              <a:cs typeface="Calibri"/>
              <a:sym typeface="Calibri"/>
            </a:endParaRPr>
          </a:p>
        </p:txBody>
      </p:sp>
      <p:sp>
        <p:nvSpPr>
          <p:cNvPr id="268" name="Google Shape;268;p9"/>
          <p:cNvSpPr/>
          <p:nvPr/>
        </p:nvSpPr>
        <p:spPr>
          <a:xfrm>
            <a:off x="732115" y="6530816"/>
            <a:ext cx="470654" cy="470654"/>
          </a:xfrm>
          <a:prstGeom prst="roundRect">
            <a:avLst>
              <a:gd name="adj" fmla="val 1943"/>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871061" y="6609159"/>
            <a:ext cx="192643" cy="31384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3</a:t>
            </a:r>
            <a:endParaRPr sz="2450">
              <a:solidFill>
                <a:schemeClr val="dk1"/>
              </a:solidFill>
              <a:latin typeface="Calibri"/>
              <a:ea typeface="Calibri"/>
              <a:cs typeface="Calibri"/>
              <a:sym typeface="Calibri"/>
            </a:endParaRPr>
          </a:p>
        </p:txBody>
      </p:sp>
      <p:sp>
        <p:nvSpPr>
          <p:cNvPr id="270" name="Google Shape;270;p9"/>
          <p:cNvSpPr/>
          <p:nvPr/>
        </p:nvSpPr>
        <p:spPr>
          <a:xfrm>
            <a:off x="1411962" y="6530816"/>
            <a:ext cx="2662595" cy="326827"/>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Biologinis valymas</a:t>
            </a:r>
            <a:endParaRPr sz="2050">
              <a:solidFill>
                <a:schemeClr val="dk1"/>
              </a:solidFill>
              <a:latin typeface="Calibri"/>
              <a:ea typeface="Calibri"/>
              <a:cs typeface="Calibri"/>
              <a:sym typeface="Calibri"/>
            </a:endParaRPr>
          </a:p>
        </p:txBody>
      </p:sp>
      <p:sp>
        <p:nvSpPr>
          <p:cNvPr id="271" name="Google Shape;271;p9"/>
          <p:cNvSpPr/>
          <p:nvPr/>
        </p:nvSpPr>
        <p:spPr>
          <a:xfrm>
            <a:off x="1411962" y="6983135"/>
            <a:ext cx="5798701" cy="669369"/>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Naudojami mikroorganizmai, kurie skaido organines medžiagas.</a:t>
            </a:r>
            <a:endParaRPr sz="1600">
              <a:solidFill>
                <a:schemeClr val="dk1"/>
              </a:solidFill>
              <a:latin typeface="Calibri"/>
              <a:ea typeface="Calibri"/>
              <a:cs typeface="Calibri"/>
              <a:sym typeface="Calibri"/>
            </a:endParaRPr>
          </a:p>
        </p:txBody>
      </p:sp>
      <p:sp>
        <p:nvSpPr>
          <p:cNvPr id="272" name="Google Shape;272;p9"/>
          <p:cNvSpPr/>
          <p:nvPr/>
        </p:nvSpPr>
        <p:spPr>
          <a:xfrm>
            <a:off x="7419856" y="6530816"/>
            <a:ext cx="470654" cy="470654"/>
          </a:xfrm>
          <a:prstGeom prst="roundRect">
            <a:avLst>
              <a:gd name="adj" fmla="val 1943"/>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7543443" y="6609159"/>
            <a:ext cx="223480" cy="31384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4</a:t>
            </a:r>
            <a:endParaRPr sz="2450">
              <a:solidFill>
                <a:schemeClr val="dk1"/>
              </a:solidFill>
              <a:latin typeface="Calibri"/>
              <a:ea typeface="Calibri"/>
              <a:cs typeface="Calibri"/>
              <a:sym typeface="Calibri"/>
            </a:endParaRPr>
          </a:p>
        </p:txBody>
      </p:sp>
      <p:sp>
        <p:nvSpPr>
          <p:cNvPr id="274" name="Google Shape;274;p9"/>
          <p:cNvSpPr/>
          <p:nvPr/>
        </p:nvSpPr>
        <p:spPr>
          <a:xfrm>
            <a:off x="8099703" y="6530816"/>
            <a:ext cx="3040499" cy="326827"/>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Vandens dezinfekcija</a:t>
            </a:r>
            <a:endParaRPr sz="2050">
              <a:solidFill>
                <a:schemeClr val="dk1"/>
              </a:solidFill>
              <a:latin typeface="Calibri"/>
              <a:ea typeface="Calibri"/>
              <a:cs typeface="Calibri"/>
              <a:sym typeface="Calibri"/>
            </a:endParaRPr>
          </a:p>
        </p:txBody>
      </p:sp>
      <p:sp>
        <p:nvSpPr>
          <p:cNvPr id="275" name="Google Shape;275;p9"/>
          <p:cNvSpPr/>
          <p:nvPr/>
        </p:nvSpPr>
        <p:spPr>
          <a:xfrm>
            <a:off x="8099703" y="6983135"/>
            <a:ext cx="5798701" cy="669369"/>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Naudojamos chloras ar kitos medžiagos, naikinančios mikroorganizmus.</a:t>
            </a:r>
            <a:endParaRPr sz="1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998220" y="2051686"/>
            <a:ext cx="12618720" cy="1645103"/>
          </a:xfrm>
          <a:prstGeom prst="rect">
            <a:avLst/>
          </a:prstGeom>
          <a:noFill/>
          <a:ln>
            <a:noFill/>
          </a:ln>
        </p:spPr>
        <p:txBody>
          <a:bodyPr spcFirstLastPara="1" wrap="square" lIns="109710" tIns="54840" rIns="109710" bIns="54840" anchor="t" anchorCtr="0">
            <a:normAutofit/>
          </a:bodyPr>
          <a:lstStyle/>
          <a:p>
            <a:pPr>
              <a:buSzPts val="6000"/>
            </a:pPr>
            <a:r>
              <a:rPr lang="lt-LT"/>
              <a:t>Pirmoji pamoka</a:t>
            </a:r>
            <a:endParaRPr/>
          </a:p>
        </p:txBody>
      </p:sp>
      <p:sp>
        <p:nvSpPr>
          <p:cNvPr id="97" name="Google Shape;97;p3"/>
          <p:cNvSpPr txBox="1">
            <a:spLocks noGrp="1"/>
          </p:cNvSpPr>
          <p:nvPr>
            <p:ph type="body" idx="1"/>
          </p:nvPr>
        </p:nvSpPr>
        <p:spPr>
          <a:xfrm>
            <a:off x="1013460" y="3214688"/>
            <a:ext cx="12618720" cy="1800224"/>
          </a:xfrm>
          <a:prstGeom prst="rect">
            <a:avLst/>
          </a:prstGeom>
          <a:noFill/>
          <a:ln>
            <a:noFill/>
          </a:ln>
        </p:spPr>
        <p:txBody>
          <a:bodyPr spcFirstLastPara="1" wrap="square" lIns="109710" tIns="54840" rIns="109710" bIns="54840" anchor="t" anchorCtr="0">
            <a:normAutofit fontScale="62500" lnSpcReduction="20000"/>
          </a:bodyPr>
          <a:lstStyle/>
          <a:p>
            <a:pPr algn="just"/>
            <a:r>
              <a:rPr lang="lt-LT" sz="2800" dirty="0"/>
              <a:t>Apibūdinami vandens telkinių taršos šaltiniai, įvertinama žmogaus vykdomos veiklos įtaka paviršiniams ir požeminiams vandens telkiniams. </a:t>
            </a:r>
          </a:p>
          <a:p>
            <a:pPr algn="just"/>
            <a:r>
              <a:rPr lang="lt-LT" sz="2800" dirty="0"/>
              <a:t>Priklausomai nuo planuojamos vandens naudojimo srities, mokomasi analizuoti jam keliamus reikalavimus ir nagrinėjamos buitinių nuotekų valymo supaprastintos technologinės schemos. </a:t>
            </a:r>
          </a:p>
          <a:p>
            <a:pPr algn="just"/>
            <a:r>
              <a:rPr lang="lt-LT" sz="2800" dirty="0"/>
              <a:t>Renkami ir analizuojami artimoje aplinkoje esančių vandens telkinių tyrimų duomenys. Vykdomi vandens minkštinimo ir (ar) valymo tiriamieji ir (ar) projektiniai darbai, aptariami jų rezultatai.</a:t>
            </a:r>
            <a:endParaRPr lang="en-US" sz="2800" dirty="0"/>
          </a:p>
          <a:p>
            <a:pPr marL="0" indent="0" algn="just">
              <a:buSzPts val="2400"/>
            </a:pPr>
            <a:endParaRPr dirty="0">
              <a:latin typeface="Times New Roman"/>
              <a:ea typeface="Times New Roman"/>
              <a:cs typeface="Times New Roman"/>
              <a:sym typeface="Times New Roman"/>
            </a:endParaRPr>
          </a:p>
          <a:p>
            <a:pPr marL="0" indent="0">
              <a:buSzPts val="2400"/>
            </a:pPr>
            <a:endParaRPr dirty="0"/>
          </a:p>
        </p:txBody>
      </p:sp>
    </p:spTree>
    <p:extLst>
      <p:ext uri="{BB962C8B-B14F-4D97-AF65-F5344CB8AC3E}">
        <p14:creationId xmlns:p14="http://schemas.microsoft.com/office/powerpoint/2010/main" val="2728793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1005840" y="180150"/>
            <a:ext cx="12618720" cy="1080904"/>
          </a:xfrm>
          <a:prstGeom prst="rect">
            <a:avLst/>
          </a:prstGeom>
          <a:noFill/>
          <a:ln>
            <a:noFill/>
          </a:ln>
        </p:spPr>
        <p:txBody>
          <a:bodyPr spcFirstLastPara="1" wrap="square" lIns="109710" tIns="54840" rIns="109710" bIns="54840" anchor="ctr" anchorCtr="0">
            <a:normAutofit/>
          </a:bodyPr>
          <a:lstStyle/>
          <a:p>
            <a:pPr algn="ctr">
              <a:buSzPts val="4400"/>
            </a:pPr>
            <a:r>
              <a:rPr lang="lt-LT" b="1" dirty="0" smtClean="0"/>
              <a:t>Pamokos </a:t>
            </a:r>
            <a:r>
              <a:rPr lang="lt-LT" b="1" dirty="0"/>
              <a:t>sąsaja su programa</a:t>
            </a:r>
            <a:endParaRPr dirty="0"/>
          </a:p>
        </p:txBody>
      </p:sp>
      <p:sp>
        <p:nvSpPr>
          <p:cNvPr id="103" name="Google Shape;103;p4"/>
          <p:cNvSpPr txBox="1">
            <a:spLocks noGrp="1"/>
          </p:cNvSpPr>
          <p:nvPr>
            <p:ph type="body" idx="1"/>
          </p:nvPr>
        </p:nvSpPr>
        <p:spPr>
          <a:xfrm>
            <a:off x="1005840" y="1588600"/>
            <a:ext cx="12618720" cy="6202850"/>
          </a:xfrm>
          <a:prstGeom prst="rect">
            <a:avLst/>
          </a:prstGeom>
          <a:noFill/>
          <a:ln>
            <a:noFill/>
          </a:ln>
        </p:spPr>
        <p:txBody>
          <a:bodyPr spcFirstLastPara="1" wrap="square" lIns="109710" tIns="54840" rIns="109710" bIns="54840" anchor="t" anchorCtr="0">
            <a:normAutofit/>
          </a:bodyPr>
          <a:lstStyle/>
          <a:p>
            <a:pPr marL="274320" indent="-274320" algn="just">
              <a:spcBef>
                <a:spcPts val="0"/>
              </a:spcBef>
              <a:buSzPts val="2800"/>
            </a:pPr>
            <a:r>
              <a:rPr lang="lt-LT" dirty="0"/>
              <a:t>Pasiekimų sritis</a:t>
            </a:r>
            <a:endParaRPr dirty="0"/>
          </a:p>
          <a:p>
            <a:pPr marL="274320" indent="-274320" algn="just">
              <a:buClr>
                <a:srgbClr val="000000"/>
              </a:buClr>
              <a:buSzPts val="2400"/>
              <a:buFont typeface="Noto Sans Symbols"/>
              <a:buChar char="❑"/>
            </a:pPr>
            <a:r>
              <a:rPr lang="lt-LT" sz="2880" dirty="0">
                <a:solidFill>
                  <a:srgbClr val="000000"/>
                </a:solidFill>
              </a:rPr>
              <a:t> Gamtamokslinis komunikavimas </a:t>
            </a:r>
            <a:r>
              <a:rPr lang="lt-LT" sz="2880" dirty="0"/>
              <a:t>(B) </a:t>
            </a:r>
            <a:endParaRPr sz="2880" dirty="0"/>
          </a:p>
          <a:p>
            <a:pPr marL="0" indent="0" algn="just">
              <a:buSzPts val="2400"/>
              <a:buNone/>
            </a:pPr>
            <a:r>
              <a:rPr lang="lt-LT" sz="2880" dirty="0"/>
              <a:t>Tinkamai taiko chemijos sąvokas, terminus, sutartinius ženklus, aiškindamas reiškinius, tinkamai užrašo ir naudoja fizikinių dydžių ir cheminių elementų simbolius, užrašo chemines formules, jungia kelias skaičiavimo formules, matavimo vienetus verčia daliniais ir kartotiniais.</a:t>
            </a:r>
            <a:endParaRPr dirty="0"/>
          </a:p>
          <a:p>
            <a:pPr marL="274320" indent="-274320" algn="just">
              <a:buSzPts val="2400"/>
              <a:buFont typeface="Noto Sans Symbols"/>
              <a:buChar char="❑"/>
            </a:pPr>
            <a:r>
              <a:rPr lang="lt-LT" sz="2880" dirty="0"/>
              <a:t> </a:t>
            </a:r>
            <a:r>
              <a:rPr lang="lt-LT" dirty="0"/>
              <a:t>Žmogaus ir aplinkos dermės pažinimas (F</a:t>
            </a:r>
            <a:r>
              <a:rPr lang="lt-LT" dirty="0" smtClean="0"/>
              <a:t>)</a:t>
            </a:r>
          </a:p>
          <a:p>
            <a:pPr marL="0" indent="0" algn="just">
              <a:buSzPts val="2400"/>
              <a:buNone/>
            </a:pPr>
            <a:r>
              <a:rPr lang="lt-LT" sz="2800" dirty="0"/>
              <a:t>Diskutuoja apie gamtos saugojimo, racionalaus išteklių vartojimo ir antrinių žaliavų perdirbimo svarbą. Siūlo aplinkos ir išteklių apsaugos būdų, nagrinėja jų pritaikymo konkrečioje situacijoje  galimybes. Dalyvauja mokyklos, vietos bendruomenės ir gamtosaugos organizacijų akcijose, projektuose ir kitose </a:t>
            </a:r>
            <a:r>
              <a:rPr lang="lt-LT" sz="2800" dirty="0" smtClean="0"/>
              <a:t>veiklose.</a:t>
            </a:r>
            <a:endParaRPr sz="2800" dirty="0">
              <a:highlight>
                <a:srgbClr val="FFFF00"/>
              </a:highlight>
            </a:endParaRPr>
          </a:p>
        </p:txBody>
      </p:sp>
    </p:spTree>
    <p:extLst>
      <p:ext uri="{BB962C8B-B14F-4D97-AF65-F5344CB8AC3E}">
        <p14:creationId xmlns:p14="http://schemas.microsoft.com/office/powerpoint/2010/main" val="1123902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1"/>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7" name="Google Shape;287;p11"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288" name="Google Shape;288;p11"/>
          <p:cNvSpPr/>
          <p:nvPr/>
        </p:nvSpPr>
        <p:spPr>
          <a:xfrm>
            <a:off x="0" y="0"/>
            <a:ext cx="14630400" cy="8229600"/>
          </a:xfrm>
          <a:prstGeom prst="rect">
            <a:avLst/>
          </a:prstGeom>
          <a:solidFill>
            <a:srgbClr val="FBFCFE">
              <a:alpha val="8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864037" y="1720096"/>
            <a:ext cx="12902327" cy="2129314"/>
          </a:xfrm>
          <a:prstGeom prst="rect">
            <a:avLst/>
          </a:prstGeom>
          <a:noFill/>
          <a:ln>
            <a:noFill/>
          </a:ln>
        </p:spPr>
        <p:txBody>
          <a:bodyPr spcFirstLastPara="1" wrap="square" lIns="0" tIns="0" rIns="0" bIns="0" anchor="t" anchorCtr="0">
            <a:noAutofit/>
          </a:bodyPr>
          <a:lstStyle/>
          <a:p>
            <a:pPr marL="0" marR="0" lvl="0" indent="0" algn="l" rtl="0">
              <a:lnSpc>
                <a:spcPct val="124626"/>
              </a:lnSpc>
              <a:spcBef>
                <a:spcPts val="0"/>
              </a:spcBef>
              <a:spcAft>
                <a:spcPts val="0"/>
              </a:spcAft>
              <a:buClr>
                <a:srgbClr val="3257B8"/>
              </a:buClr>
              <a:buSzPts val="6700"/>
              <a:buFont typeface="Roboto Slab"/>
              <a:buNone/>
            </a:pPr>
            <a:r>
              <a:rPr lang="en-US" sz="6700">
                <a:solidFill>
                  <a:srgbClr val="3257B8"/>
                </a:solidFill>
                <a:latin typeface="Roboto Slab"/>
                <a:ea typeface="Roboto Slab"/>
                <a:cs typeface="Roboto Slab"/>
                <a:sym typeface="Roboto Slab"/>
              </a:rPr>
              <a:t>Vandens telkinių svarba ir apsauga</a:t>
            </a:r>
            <a:endParaRPr sz="6700">
              <a:solidFill>
                <a:schemeClr val="dk1"/>
              </a:solidFill>
              <a:latin typeface="Calibri"/>
              <a:ea typeface="Calibri"/>
              <a:cs typeface="Calibri"/>
              <a:sym typeface="Calibri"/>
            </a:endParaRPr>
          </a:p>
        </p:txBody>
      </p:sp>
      <p:sp>
        <p:nvSpPr>
          <p:cNvPr id="290" name="Google Shape;290;p11"/>
          <p:cNvSpPr/>
          <p:nvPr/>
        </p:nvSpPr>
        <p:spPr>
          <a:xfrm>
            <a:off x="864037" y="6096000"/>
            <a:ext cx="394930" cy="394930"/>
          </a:xfrm>
          <a:prstGeom prst="roundRect">
            <a:avLst>
              <a:gd name="adj" fmla="val 23151155"/>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2"/>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2"/>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2"/>
          <p:cNvSpPr/>
          <p:nvPr/>
        </p:nvSpPr>
        <p:spPr>
          <a:xfrm>
            <a:off x="864037" y="1574840"/>
            <a:ext cx="12902327" cy="1543050"/>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3257B8"/>
              </a:buClr>
              <a:buSzPts val="4850"/>
              <a:buFont typeface="Roboto Slab"/>
              <a:buNone/>
            </a:pPr>
            <a:r>
              <a:rPr lang="en-US" sz="4850">
                <a:solidFill>
                  <a:srgbClr val="3257B8"/>
                </a:solidFill>
                <a:latin typeface="Roboto Slab"/>
                <a:ea typeface="Roboto Slab"/>
                <a:cs typeface="Roboto Slab"/>
                <a:sym typeface="Roboto Slab"/>
              </a:rPr>
              <a:t>Žmogaus veiklos įtaka paviršiniams vandens telkiniams</a:t>
            </a:r>
            <a:endParaRPr sz="4850">
              <a:solidFill>
                <a:schemeClr val="dk1"/>
              </a:solidFill>
              <a:latin typeface="Calibri"/>
              <a:ea typeface="Calibri"/>
              <a:cs typeface="Calibri"/>
              <a:sym typeface="Calibri"/>
            </a:endParaRPr>
          </a:p>
        </p:txBody>
      </p:sp>
      <p:sp>
        <p:nvSpPr>
          <p:cNvPr id="299" name="Google Shape;299;p12"/>
          <p:cNvSpPr/>
          <p:nvPr/>
        </p:nvSpPr>
        <p:spPr>
          <a:xfrm>
            <a:off x="864037" y="3611642"/>
            <a:ext cx="12902327" cy="1580198"/>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a:solidFill>
                  <a:srgbClr val="15213F"/>
                </a:solidFill>
                <a:latin typeface="Roboto"/>
                <a:ea typeface="Roboto"/>
                <a:cs typeface="Roboto"/>
                <a:sym typeface="Roboto"/>
              </a:rPr>
              <a:t>Žmogaus veikla gali turėti didelę įtaką paviršiniams vandens telkiniams, pavyzdžiui, upėms, ežerams ir jūroms. Viena iš dažniausiai pasitaikančių problemų yra vandens tarša, kurią sukelia atliekos, nuotekos, pesticidai ir trąšos. Šios medžiagos patenka į vandenį iš pramonės įmonių, žemės ūkio ir buitinės veiklos. Dėl taršos gali būti pažeista vandens ekosistema, sumažėti vandens kokybė ir netgi pakenkti žmonių sveikatai.</a:t>
            </a:r>
            <a:endParaRPr sz="1900">
              <a:solidFill>
                <a:schemeClr val="dk1"/>
              </a:solidFill>
              <a:latin typeface="Calibri"/>
              <a:ea typeface="Calibri"/>
              <a:cs typeface="Calibri"/>
              <a:sym typeface="Calibri"/>
            </a:endParaRPr>
          </a:p>
        </p:txBody>
      </p:sp>
      <p:sp>
        <p:nvSpPr>
          <p:cNvPr id="300" name="Google Shape;300;p12"/>
          <p:cNvSpPr/>
          <p:nvPr/>
        </p:nvSpPr>
        <p:spPr>
          <a:xfrm>
            <a:off x="864037" y="5469493"/>
            <a:ext cx="12902327" cy="1185148"/>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a:solidFill>
                  <a:srgbClr val="15213F"/>
                </a:solidFill>
                <a:latin typeface="Roboto"/>
                <a:ea typeface="Roboto"/>
                <a:cs typeface="Roboto"/>
                <a:sym typeface="Roboto"/>
              </a:rPr>
              <a:t>Kitos žmogaus veiklos, turinčios įtakos paviršiniams vandens telkiniams, yra vandens išteklių per didelis naudojimas, vandens lygio svyravimai, hidroelektrinių statyba ir klimato kaita. Šie veiksniai gali sukelti vandens trūkumą, vandens kokybės pablogėjimą ir vandens ekosistemos pažeidimą.</a:t>
            </a:r>
            <a:endParaRPr sz="19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3"/>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864037" y="868323"/>
            <a:ext cx="12902327" cy="1543050"/>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3257B8"/>
              </a:buClr>
              <a:buSzPts val="4850"/>
              <a:buFont typeface="Roboto Slab"/>
              <a:buNone/>
            </a:pPr>
            <a:r>
              <a:rPr lang="en-US" sz="4850">
                <a:solidFill>
                  <a:srgbClr val="3257B8"/>
                </a:solidFill>
                <a:latin typeface="Roboto Slab"/>
                <a:ea typeface="Roboto Slab"/>
                <a:cs typeface="Roboto Slab"/>
                <a:sym typeface="Roboto Slab"/>
              </a:rPr>
              <a:t>Žmogaus veiklos įtaka požeminiams vandens telkiniams</a:t>
            </a:r>
            <a:endParaRPr sz="4850">
              <a:solidFill>
                <a:schemeClr val="dk1"/>
              </a:solidFill>
              <a:latin typeface="Calibri"/>
              <a:ea typeface="Calibri"/>
              <a:cs typeface="Calibri"/>
              <a:sym typeface="Calibri"/>
            </a:endParaRPr>
          </a:p>
        </p:txBody>
      </p:sp>
      <p:sp>
        <p:nvSpPr>
          <p:cNvPr id="309" name="Google Shape;309;p13"/>
          <p:cNvSpPr/>
          <p:nvPr/>
        </p:nvSpPr>
        <p:spPr>
          <a:xfrm>
            <a:off x="864037" y="2905125"/>
            <a:ext cx="12902327" cy="79009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a:solidFill>
                  <a:srgbClr val="15213F"/>
                </a:solidFill>
                <a:latin typeface="Roboto"/>
                <a:ea typeface="Roboto"/>
                <a:cs typeface="Roboto"/>
                <a:sym typeface="Roboto"/>
              </a:rPr>
              <a:t>Požeminių vandens telkinių tarša dažnai yra ne tokia akivaizdi, kaip paviršinių vandens telkinių, bet gali turėti rimtų pasekmių. Štai keletas būdų, kaip žmogaus veikla gali pakenkti požeminio vandens kokybei:</a:t>
            </a:r>
            <a:endParaRPr sz="1900">
              <a:solidFill>
                <a:schemeClr val="dk1"/>
              </a:solidFill>
              <a:latin typeface="Calibri"/>
              <a:ea typeface="Calibri"/>
              <a:cs typeface="Calibri"/>
              <a:sym typeface="Calibri"/>
            </a:endParaRPr>
          </a:p>
        </p:txBody>
      </p:sp>
      <p:sp>
        <p:nvSpPr>
          <p:cNvPr id="310" name="Google Shape;310;p13"/>
          <p:cNvSpPr/>
          <p:nvPr/>
        </p:nvSpPr>
        <p:spPr>
          <a:xfrm>
            <a:off x="1258967" y="3972878"/>
            <a:ext cx="12507397" cy="39504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Pesticidų ir trąšų naudojimas žemės ūkyje</a:t>
            </a:r>
            <a:endParaRPr sz="1900">
              <a:solidFill>
                <a:schemeClr val="dk1"/>
              </a:solidFill>
              <a:latin typeface="Calibri"/>
              <a:ea typeface="Calibri"/>
              <a:cs typeface="Calibri"/>
              <a:sym typeface="Calibri"/>
            </a:endParaRPr>
          </a:p>
        </p:txBody>
      </p:sp>
      <p:sp>
        <p:nvSpPr>
          <p:cNvPr id="311" name="Google Shape;311;p13"/>
          <p:cNvSpPr/>
          <p:nvPr/>
        </p:nvSpPr>
        <p:spPr>
          <a:xfrm>
            <a:off x="1258967" y="4454247"/>
            <a:ext cx="12507397" cy="39504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Pramonės įmonių išmetamų nuotekų filtravimas į požeminį vandenį</a:t>
            </a:r>
            <a:endParaRPr sz="1900">
              <a:solidFill>
                <a:schemeClr val="dk1"/>
              </a:solidFill>
              <a:latin typeface="Calibri"/>
              <a:ea typeface="Calibri"/>
              <a:cs typeface="Calibri"/>
              <a:sym typeface="Calibri"/>
            </a:endParaRPr>
          </a:p>
        </p:txBody>
      </p:sp>
      <p:sp>
        <p:nvSpPr>
          <p:cNvPr id="312" name="Google Shape;312;p13"/>
          <p:cNvSpPr/>
          <p:nvPr/>
        </p:nvSpPr>
        <p:spPr>
          <a:xfrm>
            <a:off x="1258967" y="4935617"/>
            <a:ext cx="12507397" cy="39504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Atliekų sąvartynai, kurie gali filtruoti į požeminį vandenį toksines medžiagas</a:t>
            </a:r>
            <a:endParaRPr sz="1900">
              <a:solidFill>
                <a:schemeClr val="dk1"/>
              </a:solidFill>
              <a:latin typeface="Calibri"/>
              <a:ea typeface="Calibri"/>
              <a:cs typeface="Calibri"/>
              <a:sym typeface="Calibri"/>
            </a:endParaRPr>
          </a:p>
        </p:txBody>
      </p:sp>
      <p:sp>
        <p:nvSpPr>
          <p:cNvPr id="313" name="Google Shape;313;p13"/>
          <p:cNvSpPr/>
          <p:nvPr/>
        </p:nvSpPr>
        <p:spPr>
          <a:xfrm>
            <a:off x="1258967" y="5416987"/>
            <a:ext cx="12507397" cy="39504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Neatsakingas naftos ir dujų gavyba</a:t>
            </a:r>
            <a:endParaRPr sz="1900">
              <a:solidFill>
                <a:schemeClr val="dk1"/>
              </a:solidFill>
              <a:latin typeface="Calibri"/>
              <a:ea typeface="Calibri"/>
              <a:cs typeface="Calibri"/>
              <a:sym typeface="Calibri"/>
            </a:endParaRPr>
          </a:p>
        </p:txBody>
      </p:sp>
      <p:sp>
        <p:nvSpPr>
          <p:cNvPr id="314" name="Google Shape;314;p13"/>
          <p:cNvSpPr/>
          <p:nvPr/>
        </p:nvSpPr>
        <p:spPr>
          <a:xfrm>
            <a:off x="1258967" y="5898356"/>
            <a:ext cx="12507397" cy="39504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Per didelis požeminio vandens naudojimas, kuris gali sumažinti vandens lygį ir sukelti žemės įgriuvimus</a:t>
            </a:r>
            <a:endParaRPr sz="1900">
              <a:solidFill>
                <a:schemeClr val="dk1"/>
              </a:solidFill>
              <a:latin typeface="Calibri"/>
              <a:ea typeface="Calibri"/>
              <a:cs typeface="Calibri"/>
              <a:sym typeface="Calibri"/>
            </a:endParaRPr>
          </a:p>
        </p:txBody>
      </p:sp>
      <p:sp>
        <p:nvSpPr>
          <p:cNvPr id="315" name="Google Shape;315;p13"/>
          <p:cNvSpPr/>
          <p:nvPr/>
        </p:nvSpPr>
        <p:spPr>
          <a:xfrm>
            <a:off x="864037" y="6571059"/>
            <a:ext cx="12902327" cy="79009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a:solidFill>
                  <a:srgbClr val="15213F"/>
                </a:solidFill>
                <a:latin typeface="Roboto"/>
                <a:ea typeface="Roboto"/>
                <a:cs typeface="Roboto"/>
                <a:sym typeface="Roboto"/>
              </a:rPr>
              <a:t>Dėl šių veiksnių gali būti užterštas požeminis vanduo, sumažėti jo kokybė ir netgi pakenkti žmonių sveikatai. Požeminis vanduo yra svarbus vandens šaltinis, todėl svarbu jį apsaugoti nuo taršos.</a:t>
            </a:r>
            <a:endParaRPr sz="19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4"/>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0" y="0"/>
            <a:ext cx="14630400" cy="8232458"/>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1111925" y="624483"/>
            <a:ext cx="12406432" cy="1419463"/>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3257B8"/>
              </a:buClr>
              <a:buSzPts val="4450"/>
              <a:buFont typeface="Roboto Slab"/>
              <a:buNone/>
            </a:pPr>
            <a:r>
              <a:rPr lang="en-US" sz="4450">
                <a:solidFill>
                  <a:srgbClr val="3257B8"/>
                </a:solidFill>
                <a:latin typeface="Roboto Slab"/>
                <a:ea typeface="Roboto Slab"/>
                <a:cs typeface="Roboto Slab"/>
                <a:sym typeface="Roboto Slab"/>
              </a:rPr>
              <a:t>Vandens naudojimo sritys ir jiems keliami reikalavimai</a:t>
            </a:r>
            <a:endParaRPr sz="4450">
              <a:solidFill>
                <a:schemeClr val="dk1"/>
              </a:solidFill>
              <a:latin typeface="Calibri"/>
              <a:ea typeface="Calibri"/>
              <a:cs typeface="Calibri"/>
              <a:sym typeface="Calibri"/>
            </a:endParaRPr>
          </a:p>
        </p:txBody>
      </p:sp>
      <p:sp>
        <p:nvSpPr>
          <p:cNvPr id="324" name="Google Shape;324;p14"/>
          <p:cNvSpPr/>
          <p:nvPr/>
        </p:nvSpPr>
        <p:spPr>
          <a:xfrm>
            <a:off x="1111925" y="2498169"/>
            <a:ext cx="12406432" cy="363379"/>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213F"/>
              </a:buClr>
              <a:buSzPts val="1750"/>
              <a:buFont typeface="Roboto"/>
              <a:buNone/>
            </a:pPr>
            <a:r>
              <a:rPr lang="en-US" sz="1750">
                <a:solidFill>
                  <a:srgbClr val="15213F"/>
                </a:solidFill>
                <a:latin typeface="Roboto"/>
                <a:ea typeface="Roboto"/>
                <a:cs typeface="Roboto"/>
                <a:sym typeface="Roboto"/>
              </a:rPr>
              <a:t>Vanduo yra vienas iš svarbiausių išteklių Žemėje ir naudojamas įvairiose srityse. Štai keletas pavyzdžių:</a:t>
            </a:r>
            <a:endParaRPr sz="1750">
              <a:solidFill>
                <a:schemeClr val="dk1"/>
              </a:solidFill>
              <a:latin typeface="Calibri"/>
              <a:ea typeface="Calibri"/>
              <a:cs typeface="Calibri"/>
              <a:sym typeface="Calibri"/>
            </a:endParaRPr>
          </a:p>
        </p:txBody>
      </p:sp>
      <p:sp>
        <p:nvSpPr>
          <p:cNvPr id="325" name="Google Shape;325;p14"/>
          <p:cNvSpPr/>
          <p:nvPr/>
        </p:nvSpPr>
        <p:spPr>
          <a:xfrm>
            <a:off x="1475303" y="3117056"/>
            <a:ext cx="12043053" cy="726758"/>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15213F"/>
              </a:buClr>
              <a:buSzPts val="1750"/>
              <a:buFont typeface="Roboto"/>
              <a:buChar char="•"/>
            </a:pPr>
            <a:r>
              <a:rPr lang="en-US" sz="1750">
                <a:solidFill>
                  <a:srgbClr val="15213F"/>
                </a:solidFill>
                <a:latin typeface="Roboto"/>
                <a:ea typeface="Roboto"/>
                <a:cs typeface="Roboto"/>
                <a:sym typeface="Roboto"/>
              </a:rPr>
              <a:t>Geriamajam vandeniui: Geriamojo vandens kokybė yra labai svarbi žmonių sveikatai. Geriamojo vandeniui keliami aukšti kokybės reikalavimai, kad jame nebūtų kenksmingų medžiagų.</a:t>
            </a:r>
            <a:endParaRPr sz="1750">
              <a:solidFill>
                <a:schemeClr val="dk1"/>
              </a:solidFill>
              <a:latin typeface="Calibri"/>
              <a:ea typeface="Calibri"/>
              <a:cs typeface="Calibri"/>
              <a:sym typeface="Calibri"/>
            </a:endParaRPr>
          </a:p>
        </p:txBody>
      </p:sp>
      <p:sp>
        <p:nvSpPr>
          <p:cNvPr id="326" name="Google Shape;326;p14"/>
          <p:cNvSpPr/>
          <p:nvPr/>
        </p:nvSpPr>
        <p:spPr>
          <a:xfrm>
            <a:off x="1475303" y="3923228"/>
            <a:ext cx="12043053" cy="1090136"/>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15213F"/>
              </a:buClr>
              <a:buSzPts val="1750"/>
              <a:buFont typeface="Roboto"/>
              <a:buChar char="•"/>
            </a:pPr>
            <a:r>
              <a:rPr lang="en-US" sz="1750">
                <a:solidFill>
                  <a:srgbClr val="15213F"/>
                </a:solidFill>
                <a:latin typeface="Roboto"/>
                <a:ea typeface="Roboto"/>
                <a:cs typeface="Roboto"/>
                <a:sym typeface="Roboto"/>
              </a:rPr>
              <a:t>Pramonės reikmėms: Pramonės įmonės naudoja didelį vandens kiekį gamybos procesams. Priklausomai nuo gamybos pobūdžio, vandeniui keliami skirtingi reikalavimai. Pavyzdžiui, maisto pramonės įmonėms vanduo turi būti švarus ir be priemaišų.</a:t>
            </a:r>
            <a:endParaRPr sz="1750">
              <a:solidFill>
                <a:schemeClr val="dk1"/>
              </a:solidFill>
              <a:latin typeface="Calibri"/>
              <a:ea typeface="Calibri"/>
              <a:cs typeface="Calibri"/>
              <a:sym typeface="Calibri"/>
            </a:endParaRPr>
          </a:p>
        </p:txBody>
      </p:sp>
      <p:sp>
        <p:nvSpPr>
          <p:cNvPr id="327" name="Google Shape;327;p14"/>
          <p:cNvSpPr/>
          <p:nvPr/>
        </p:nvSpPr>
        <p:spPr>
          <a:xfrm>
            <a:off x="1475303" y="5092779"/>
            <a:ext cx="12043053" cy="726758"/>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15213F"/>
              </a:buClr>
              <a:buSzPts val="1750"/>
              <a:buFont typeface="Roboto"/>
              <a:buChar char="•"/>
            </a:pPr>
            <a:r>
              <a:rPr lang="en-US" sz="1750">
                <a:solidFill>
                  <a:srgbClr val="15213F"/>
                </a:solidFill>
                <a:latin typeface="Roboto"/>
                <a:ea typeface="Roboto"/>
                <a:cs typeface="Roboto"/>
                <a:sym typeface="Roboto"/>
              </a:rPr>
              <a:t>Žemės ūkiui: Žemės ūkis naudoja didelį vandens kiekį augalų drėkinimui. Vanduo turi būti švarus ir be kenksmingų medžiagų, kad augalai galėtų augti ir duoti derlių.</a:t>
            </a:r>
            <a:endParaRPr sz="1750">
              <a:solidFill>
                <a:schemeClr val="dk1"/>
              </a:solidFill>
              <a:latin typeface="Calibri"/>
              <a:ea typeface="Calibri"/>
              <a:cs typeface="Calibri"/>
              <a:sym typeface="Calibri"/>
            </a:endParaRPr>
          </a:p>
        </p:txBody>
      </p:sp>
      <p:sp>
        <p:nvSpPr>
          <p:cNvPr id="328" name="Google Shape;328;p14"/>
          <p:cNvSpPr/>
          <p:nvPr/>
        </p:nvSpPr>
        <p:spPr>
          <a:xfrm>
            <a:off x="1475303" y="5898952"/>
            <a:ext cx="12043053" cy="726758"/>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15213F"/>
              </a:buClr>
              <a:buSzPts val="1750"/>
              <a:buFont typeface="Roboto"/>
              <a:buChar char="•"/>
            </a:pPr>
            <a:r>
              <a:rPr lang="en-US" sz="1750">
                <a:solidFill>
                  <a:srgbClr val="15213F"/>
                </a:solidFill>
                <a:latin typeface="Roboto"/>
                <a:ea typeface="Roboto"/>
                <a:cs typeface="Roboto"/>
                <a:sym typeface="Roboto"/>
              </a:rPr>
              <a:t>Energijos gamybai: Hidroelektrinės naudoja vandens energiją elektros energijai gaminti. Vanduo turi būti švarus ir be priemaišų, kad būtų užtikrintas efektyvus ir saugus energijos gamybos procesas.</a:t>
            </a:r>
            <a:endParaRPr sz="1750">
              <a:solidFill>
                <a:schemeClr val="dk1"/>
              </a:solidFill>
              <a:latin typeface="Calibri"/>
              <a:ea typeface="Calibri"/>
              <a:cs typeface="Calibri"/>
              <a:sym typeface="Calibri"/>
            </a:endParaRPr>
          </a:p>
        </p:txBody>
      </p:sp>
      <p:sp>
        <p:nvSpPr>
          <p:cNvPr id="329" name="Google Shape;329;p14"/>
          <p:cNvSpPr/>
          <p:nvPr/>
        </p:nvSpPr>
        <p:spPr>
          <a:xfrm>
            <a:off x="1111925" y="6881217"/>
            <a:ext cx="12406432" cy="72675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213F"/>
              </a:buClr>
              <a:buSzPts val="1750"/>
              <a:buFont typeface="Roboto"/>
              <a:buNone/>
            </a:pPr>
            <a:r>
              <a:rPr lang="en-US" sz="1750">
                <a:solidFill>
                  <a:srgbClr val="15213F"/>
                </a:solidFill>
                <a:latin typeface="Roboto"/>
                <a:ea typeface="Roboto"/>
                <a:cs typeface="Roboto"/>
                <a:sym typeface="Roboto"/>
              </a:rPr>
              <a:t>Visose vandens naudojimo srityse svarbu užtikrinti, kad vanduo būtų kokybiškas ir tinkamas konkretiems tikslams. Vandeniui keliami skirtingi reikalavimai, priklausomai nuo jo naudojimo srities.</a:t>
            </a:r>
            <a:endParaRPr sz="17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 y="201083"/>
            <a:ext cx="12618720" cy="1334206"/>
          </a:xfrm>
        </p:spPr>
        <p:txBody>
          <a:bodyPr/>
          <a:lstStyle/>
          <a:p>
            <a:pPr algn="ctr"/>
            <a:r>
              <a:rPr lang="lt-LT" dirty="0" smtClean="0"/>
              <a:t>Mokymosi turinys</a:t>
            </a:r>
            <a:endParaRPr lang="en-US" dirty="0"/>
          </a:p>
        </p:txBody>
      </p:sp>
      <p:sp>
        <p:nvSpPr>
          <p:cNvPr id="5" name="Text Placeholder 4"/>
          <p:cNvSpPr>
            <a:spLocks noGrp="1"/>
          </p:cNvSpPr>
          <p:nvPr>
            <p:ph type="body" idx="1"/>
          </p:nvPr>
        </p:nvSpPr>
        <p:spPr>
          <a:xfrm>
            <a:off x="1005840" y="1535289"/>
            <a:ext cx="12618720" cy="5221606"/>
          </a:xfrm>
        </p:spPr>
        <p:txBody>
          <a:bodyPr>
            <a:normAutofit fontScale="92500" lnSpcReduction="20000"/>
          </a:bodyPr>
          <a:lstStyle/>
          <a:p>
            <a:pPr algn="just"/>
            <a:r>
              <a:rPr lang="lt-LT" sz="3000" dirty="0"/>
              <a:t>Susipažįstama su vandens pasiskirstymu Lietuvoje ir pasaulyje, klasifikuojant gamtinį vandenį pagal jame ištirpusių druskų koncentraciją, pabrėžiant gėlo vandens išteklių svarbą</a:t>
            </a:r>
            <a:r>
              <a:rPr lang="lt-LT" sz="3000" dirty="0" smtClean="0"/>
              <a:t>.</a:t>
            </a:r>
          </a:p>
          <a:p>
            <a:pPr algn="just"/>
            <a:r>
              <a:rPr lang="lt-LT" sz="3000" dirty="0" smtClean="0"/>
              <a:t>Formuojamas </a:t>
            </a:r>
            <a:r>
              <a:rPr lang="lt-LT" sz="3000" dirty="0"/>
              <a:t>supratimas apie vandens kietumą (kietį), nagrinėjant jo </a:t>
            </a:r>
            <a:r>
              <a:rPr lang="lt-LT" sz="3000" dirty="0" err="1"/>
              <a:t>privalumus</a:t>
            </a:r>
            <a:r>
              <a:rPr lang="lt-LT" sz="3000" dirty="0"/>
              <a:t> bei trūkumus, aptariami vandens kietumo šalinimo būdai (kaitinimas, distiliavimas). </a:t>
            </a:r>
            <a:endParaRPr lang="lt-LT" sz="3000" dirty="0" smtClean="0"/>
          </a:p>
          <a:p>
            <a:pPr algn="just"/>
            <a:r>
              <a:rPr lang="lt-LT" sz="3000" dirty="0" smtClean="0"/>
              <a:t>Apibūdinami </a:t>
            </a:r>
            <a:r>
              <a:rPr lang="lt-LT" sz="3000" dirty="0"/>
              <a:t>vandens telkinių taršos šaltiniai, įvertinama žmogaus vykdomos veiklos įtaka paviršiniams ir požeminiams vandens telkiniams. </a:t>
            </a:r>
            <a:endParaRPr lang="lt-LT" sz="3000" dirty="0" smtClean="0"/>
          </a:p>
          <a:p>
            <a:pPr algn="just"/>
            <a:r>
              <a:rPr lang="lt-LT" sz="3000" dirty="0" smtClean="0"/>
              <a:t>Priklausomai </a:t>
            </a:r>
            <a:r>
              <a:rPr lang="lt-LT" sz="3000" dirty="0"/>
              <a:t>nuo planuojamos vandens naudojimo srities, mokomasi analizuoti jam keliamus reikalavimus ir nagrinėjamos buitinių nuotekų valymo supaprastintos technologinės schemos. </a:t>
            </a:r>
            <a:endParaRPr lang="lt-LT" sz="3000" dirty="0" smtClean="0"/>
          </a:p>
          <a:p>
            <a:pPr algn="just"/>
            <a:r>
              <a:rPr lang="lt-LT" sz="3000" dirty="0" smtClean="0"/>
              <a:t>Renkami </a:t>
            </a:r>
            <a:r>
              <a:rPr lang="lt-LT" sz="3000" dirty="0"/>
              <a:t>ir analizuojami artimoje aplinkoje esančių vandens telkinių tyrimų duomenys. Vykdomi vandens minkštinimo ir (ar) valymo tiriamieji ir (ar) projektiniai darbai, aptariami jų rezultatai.</a:t>
            </a:r>
            <a:endParaRPr lang="en-US" sz="3000" dirty="0"/>
          </a:p>
          <a:p>
            <a:endParaRPr lang="en-US" dirty="0"/>
          </a:p>
        </p:txBody>
      </p:sp>
      <p:sp>
        <p:nvSpPr>
          <p:cNvPr id="6" name="Rectangle 5"/>
          <p:cNvSpPr/>
          <p:nvPr/>
        </p:nvSpPr>
        <p:spPr>
          <a:xfrm>
            <a:off x="7198020" y="3960912"/>
            <a:ext cx="234360" cy="307777"/>
          </a:xfrm>
          <a:prstGeom prst="rect">
            <a:avLst/>
          </a:prstGeom>
        </p:spPr>
        <p:txBody>
          <a:bodyPr wrap="none">
            <a:spAutoFit/>
          </a:bodyPr>
          <a:lstStyle/>
          <a:p>
            <a:r>
              <a:rPr lang="en-US" dirty="0"/>
              <a:t> </a:t>
            </a:r>
          </a:p>
        </p:txBody>
      </p:sp>
      <p:sp>
        <p:nvSpPr>
          <p:cNvPr id="7" name="Rectangle 6"/>
          <p:cNvSpPr/>
          <p:nvPr/>
        </p:nvSpPr>
        <p:spPr>
          <a:xfrm>
            <a:off x="7198020" y="396091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197863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5"/>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a:off x="0" y="0"/>
            <a:ext cx="14630400" cy="8231862"/>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a:off x="1375053" y="598051"/>
            <a:ext cx="11880175" cy="1359218"/>
          </a:xfrm>
          <a:prstGeom prst="rect">
            <a:avLst/>
          </a:prstGeom>
          <a:noFill/>
          <a:ln>
            <a:noFill/>
          </a:ln>
        </p:spPr>
        <p:txBody>
          <a:bodyPr spcFirstLastPara="1" wrap="square" lIns="0" tIns="0" rIns="0" bIns="0" anchor="t" anchorCtr="0">
            <a:noAutofit/>
          </a:bodyPr>
          <a:lstStyle/>
          <a:p>
            <a:pPr marL="0" marR="0" lvl="0" indent="0" algn="l" rtl="0">
              <a:lnSpc>
                <a:spcPct val="125882"/>
              </a:lnSpc>
              <a:spcBef>
                <a:spcPts val="0"/>
              </a:spcBef>
              <a:spcAft>
                <a:spcPts val="0"/>
              </a:spcAft>
              <a:buClr>
                <a:srgbClr val="3257B8"/>
              </a:buClr>
              <a:buSzPts val="4250"/>
              <a:buFont typeface="Roboto Slab"/>
              <a:buNone/>
            </a:pPr>
            <a:r>
              <a:rPr lang="en-US" sz="4250">
                <a:solidFill>
                  <a:srgbClr val="3257B8"/>
                </a:solidFill>
                <a:latin typeface="Roboto Slab"/>
                <a:ea typeface="Roboto Slab"/>
                <a:cs typeface="Roboto Slab"/>
                <a:sym typeface="Roboto Slab"/>
              </a:rPr>
              <a:t>Buitinių nuotekų valymo supaprastintos technologinės schemos</a:t>
            </a:r>
            <a:endParaRPr sz="4250">
              <a:solidFill>
                <a:schemeClr val="dk1"/>
              </a:solidFill>
              <a:latin typeface="Calibri"/>
              <a:ea typeface="Calibri"/>
              <a:cs typeface="Calibri"/>
              <a:sym typeface="Calibri"/>
            </a:endParaRPr>
          </a:p>
        </p:txBody>
      </p:sp>
      <p:sp>
        <p:nvSpPr>
          <p:cNvPr id="338" name="Google Shape;338;p15"/>
          <p:cNvSpPr/>
          <p:nvPr/>
        </p:nvSpPr>
        <p:spPr>
          <a:xfrm>
            <a:off x="1375053" y="2392204"/>
            <a:ext cx="11880175" cy="696039"/>
          </a:xfrm>
          <a:prstGeom prst="rect">
            <a:avLst/>
          </a:prstGeom>
          <a:noFill/>
          <a:ln>
            <a:noFill/>
          </a:ln>
        </p:spPr>
        <p:txBody>
          <a:bodyPr spcFirstLastPara="1" wrap="square" lIns="0" tIns="0" rIns="0" bIns="0" anchor="t" anchorCtr="0">
            <a:noAutofit/>
          </a:bodyPr>
          <a:lstStyle/>
          <a:p>
            <a:pPr marL="0" marR="0" lvl="0" indent="0" algn="l" rtl="0">
              <a:lnSpc>
                <a:spcPct val="158823"/>
              </a:lnSpc>
              <a:spcBef>
                <a:spcPts val="0"/>
              </a:spcBef>
              <a:spcAft>
                <a:spcPts val="0"/>
              </a:spcAft>
              <a:buClr>
                <a:srgbClr val="15213F"/>
              </a:buClr>
              <a:buSzPts val="1700"/>
              <a:buFont typeface="Roboto"/>
              <a:buNone/>
            </a:pPr>
            <a:r>
              <a:rPr lang="en-US" sz="1700">
                <a:solidFill>
                  <a:srgbClr val="15213F"/>
                </a:solidFill>
                <a:latin typeface="Roboto"/>
                <a:ea typeface="Roboto"/>
                <a:cs typeface="Roboto"/>
                <a:sym typeface="Roboto"/>
              </a:rPr>
              <a:t>Buitinės nuotekos yra tarša, kuri gali turėti neigiamą poveikį aplinkai. Todėl svarbu jas tinkamai išvalyti prieš išleidžiant į vandens telkinius. Buitinių nuotekų valymo supaprastinta technologinė schema dažniausiai apima šiuos etapus:</a:t>
            </a:r>
            <a:endParaRPr sz="1700">
              <a:solidFill>
                <a:schemeClr val="dk1"/>
              </a:solidFill>
              <a:latin typeface="Calibri"/>
              <a:ea typeface="Calibri"/>
              <a:cs typeface="Calibri"/>
              <a:sym typeface="Calibri"/>
            </a:endParaRPr>
          </a:p>
        </p:txBody>
      </p:sp>
      <p:sp>
        <p:nvSpPr>
          <p:cNvPr id="339" name="Google Shape;339;p15"/>
          <p:cNvSpPr/>
          <p:nvPr/>
        </p:nvSpPr>
        <p:spPr>
          <a:xfrm>
            <a:off x="1722953" y="3332798"/>
            <a:ext cx="11532275" cy="696039"/>
          </a:xfrm>
          <a:prstGeom prst="rect">
            <a:avLst/>
          </a:prstGeom>
          <a:noFill/>
          <a:ln>
            <a:noFill/>
          </a:ln>
        </p:spPr>
        <p:txBody>
          <a:bodyPr spcFirstLastPara="1" wrap="square" lIns="0" tIns="0" rIns="0" bIns="0" anchor="t" anchorCtr="0">
            <a:noAutofit/>
          </a:bodyPr>
          <a:lstStyle/>
          <a:p>
            <a:pPr marL="342900" marR="0" lvl="0" indent="-342900" algn="l" rtl="0">
              <a:lnSpc>
                <a:spcPct val="158823"/>
              </a:lnSpc>
              <a:spcBef>
                <a:spcPts val="0"/>
              </a:spcBef>
              <a:spcAft>
                <a:spcPts val="0"/>
              </a:spcAft>
              <a:buClr>
                <a:srgbClr val="15213F"/>
              </a:buClr>
              <a:buSzPts val="1700"/>
              <a:buFont typeface="Calibri"/>
              <a:buAutoNum type="arabicPeriod"/>
            </a:pPr>
            <a:r>
              <a:rPr lang="en-US" sz="1700">
                <a:solidFill>
                  <a:srgbClr val="15213F"/>
                </a:solidFill>
                <a:latin typeface="Roboto"/>
                <a:ea typeface="Roboto"/>
                <a:cs typeface="Roboto"/>
                <a:sym typeface="Roboto"/>
              </a:rPr>
              <a:t>Mechaninis valymas: Šio etapo metu pašalinamos stambios dalelės, pavyzdžiui, smėlis, popierius ir plastiko gabalėliai. Tai atliekama naudojant groteles, smėlio gaudykles ir riebalų gaudykles.</a:t>
            </a:r>
            <a:endParaRPr sz="1700">
              <a:solidFill>
                <a:schemeClr val="dk1"/>
              </a:solidFill>
              <a:latin typeface="Calibri"/>
              <a:ea typeface="Calibri"/>
              <a:cs typeface="Calibri"/>
              <a:sym typeface="Calibri"/>
            </a:endParaRPr>
          </a:p>
        </p:txBody>
      </p:sp>
      <p:sp>
        <p:nvSpPr>
          <p:cNvPr id="340" name="Google Shape;340;p15"/>
          <p:cNvSpPr/>
          <p:nvPr/>
        </p:nvSpPr>
        <p:spPr>
          <a:xfrm>
            <a:off x="1722953" y="4104918"/>
            <a:ext cx="11532275" cy="1044059"/>
          </a:xfrm>
          <a:prstGeom prst="rect">
            <a:avLst/>
          </a:prstGeom>
          <a:noFill/>
          <a:ln>
            <a:noFill/>
          </a:ln>
        </p:spPr>
        <p:txBody>
          <a:bodyPr spcFirstLastPara="1" wrap="square" lIns="0" tIns="0" rIns="0" bIns="0" anchor="t" anchorCtr="0">
            <a:noAutofit/>
          </a:bodyPr>
          <a:lstStyle/>
          <a:p>
            <a:pPr marL="342900" marR="0" lvl="0" indent="-342900" algn="l" rtl="0">
              <a:lnSpc>
                <a:spcPct val="158823"/>
              </a:lnSpc>
              <a:spcBef>
                <a:spcPts val="0"/>
              </a:spcBef>
              <a:spcAft>
                <a:spcPts val="0"/>
              </a:spcAft>
              <a:buClr>
                <a:srgbClr val="15213F"/>
              </a:buClr>
              <a:buSzPts val="1700"/>
              <a:buFont typeface="Calibri"/>
              <a:buAutoNum type="arabicPeriod" startAt="2"/>
            </a:pPr>
            <a:r>
              <a:rPr lang="en-US" sz="1700">
                <a:solidFill>
                  <a:srgbClr val="15213F"/>
                </a:solidFill>
                <a:latin typeface="Roboto"/>
                <a:ea typeface="Roboto"/>
                <a:cs typeface="Roboto"/>
                <a:sym typeface="Roboto"/>
              </a:rPr>
              <a:t>Biologinis valymas: Biologinio valymo metu naudojami mikroorganizmai, kurie skaido organines medžiagas nuotekose. Šis procesas atliekamas aerotankuose arba filtravimo sistemose. Biologinio valymo rezultatas - skaidresnis ir mažiau organinių medžiagų turintis vanduo.</a:t>
            </a:r>
            <a:endParaRPr sz="1700">
              <a:solidFill>
                <a:schemeClr val="dk1"/>
              </a:solidFill>
              <a:latin typeface="Calibri"/>
              <a:ea typeface="Calibri"/>
              <a:cs typeface="Calibri"/>
              <a:sym typeface="Calibri"/>
            </a:endParaRPr>
          </a:p>
        </p:txBody>
      </p:sp>
      <p:sp>
        <p:nvSpPr>
          <p:cNvPr id="341" name="Google Shape;341;p15"/>
          <p:cNvSpPr/>
          <p:nvPr/>
        </p:nvSpPr>
        <p:spPr>
          <a:xfrm>
            <a:off x="1722953" y="5225058"/>
            <a:ext cx="11532275" cy="696039"/>
          </a:xfrm>
          <a:prstGeom prst="rect">
            <a:avLst/>
          </a:prstGeom>
          <a:noFill/>
          <a:ln>
            <a:noFill/>
          </a:ln>
        </p:spPr>
        <p:txBody>
          <a:bodyPr spcFirstLastPara="1" wrap="square" lIns="0" tIns="0" rIns="0" bIns="0" anchor="t" anchorCtr="0">
            <a:noAutofit/>
          </a:bodyPr>
          <a:lstStyle/>
          <a:p>
            <a:pPr marL="342900" marR="0" lvl="0" indent="-342900" algn="l" rtl="0">
              <a:lnSpc>
                <a:spcPct val="158823"/>
              </a:lnSpc>
              <a:spcBef>
                <a:spcPts val="0"/>
              </a:spcBef>
              <a:spcAft>
                <a:spcPts val="0"/>
              </a:spcAft>
              <a:buClr>
                <a:srgbClr val="15213F"/>
              </a:buClr>
              <a:buSzPts val="1700"/>
              <a:buFont typeface="Calibri"/>
              <a:buAutoNum type="arabicPeriod" startAt="3"/>
            </a:pPr>
            <a:r>
              <a:rPr lang="en-US" sz="1700">
                <a:solidFill>
                  <a:srgbClr val="15213F"/>
                </a:solidFill>
                <a:latin typeface="Roboto"/>
                <a:ea typeface="Roboto"/>
                <a:cs typeface="Roboto"/>
                <a:sym typeface="Roboto"/>
              </a:rPr>
              <a:t>Cheminis valymas: Šio etapo metu pašalinamos likusių kenksmingų medžiagų liekanos, naudojant chemines medžiagas. Pavyzdžiui, chloro naudojimas nuotekoms dezinfekuoti.</a:t>
            </a:r>
            <a:endParaRPr sz="1700">
              <a:solidFill>
                <a:schemeClr val="dk1"/>
              </a:solidFill>
              <a:latin typeface="Calibri"/>
              <a:ea typeface="Calibri"/>
              <a:cs typeface="Calibri"/>
              <a:sym typeface="Calibri"/>
            </a:endParaRPr>
          </a:p>
        </p:txBody>
      </p:sp>
      <p:sp>
        <p:nvSpPr>
          <p:cNvPr id="342" name="Google Shape;342;p15"/>
          <p:cNvSpPr/>
          <p:nvPr/>
        </p:nvSpPr>
        <p:spPr>
          <a:xfrm>
            <a:off x="1722953" y="5997178"/>
            <a:ext cx="11532275" cy="696039"/>
          </a:xfrm>
          <a:prstGeom prst="rect">
            <a:avLst/>
          </a:prstGeom>
          <a:noFill/>
          <a:ln>
            <a:noFill/>
          </a:ln>
        </p:spPr>
        <p:txBody>
          <a:bodyPr spcFirstLastPara="1" wrap="square" lIns="0" tIns="0" rIns="0" bIns="0" anchor="t" anchorCtr="0">
            <a:noAutofit/>
          </a:bodyPr>
          <a:lstStyle/>
          <a:p>
            <a:pPr marL="342900" marR="0" lvl="0" indent="-342900" algn="l" rtl="0">
              <a:lnSpc>
                <a:spcPct val="158823"/>
              </a:lnSpc>
              <a:spcBef>
                <a:spcPts val="0"/>
              </a:spcBef>
              <a:spcAft>
                <a:spcPts val="0"/>
              </a:spcAft>
              <a:buClr>
                <a:srgbClr val="15213F"/>
              </a:buClr>
              <a:buSzPts val="1700"/>
              <a:buFont typeface="Calibri"/>
              <a:buAutoNum type="arabicPeriod" startAt="4"/>
            </a:pPr>
            <a:r>
              <a:rPr lang="en-US" sz="1700">
                <a:solidFill>
                  <a:srgbClr val="15213F"/>
                </a:solidFill>
                <a:latin typeface="Roboto"/>
                <a:ea typeface="Roboto"/>
                <a:cs typeface="Roboto"/>
                <a:sym typeface="Roboto"/>
              </a:rPr>
              <a:t>Vandens išleidimas: Išvalytas vanduo išleidžiamas į vandens telkinius arba naudojamas kitiems tikslams, pavyzdžiui, drėkinimui.</a:t>
            </a:r>
            <a:endParaRPr sz="1700">
              <a:solidFill>
                <a:schemeClr val="dk1"/>
              </a:solidFill>
              <a:latin typeface="Calibri"/>
              <a:ea typeface="Calibri"/>
              <a:cs typeface="Calibri"/>
              <a:sym typeface="Calibri"/>
            </a:endParaRPr>
          </a:p>
        </p:txBody>
      </p:sp>
      <p:sp>
        <p:nvSpPr>
          <p:cNvPr id="343" name="Google Shape;343;p15"/>
          <p:cNvSpPr/>
          <p:nvPr/>
        </p:nvSpPr>
        <p:spPr>
          <a:xfrm>
            <a:off x="1375053" y="6937772"/>
            <a:ext cx="11880175" cy="696039"/>
          </a:xfrm>
          <a:prstGeom prst="rect">
            <a:avLst/>
          </a:prstGeom>
          <a:noFill/>
          <a:ln>
            <a:noFill/>
          </a:ln>
        </p:spPr>
        <p:txBody>
          <a:bodyPr spcFirstLastPara="1" wrap="square" lIns="0" tIns="0" rIns="0" bIns="0" anchor="t" anchorCtr="0">
            <a:noAutofit/>
          </a:bodyPr>
          <a:lstStyle/>
          <a:p>
            <a:pPr marL="0" marR="0" lvl="0" indent="0" algn="l" rtl="0">
              <a:lnSpc>
                <a:spcPct val="158823"/>
              </a:lnSpc>
              <a:spcBef>
                <a:spcPts val="0"/>
              </a:spcBef>
              <a:spcAft>
                <a:spcPts val="0"/>
              </a:spcAft>
              <a:buClr>
                <a:srgbClr val="15213F"/>
              </a:buClr>
              <a:buSzPts val="1700"/>
              <a:buFont typeface="Roboto"/>
              <a:buNone/>
            </a:pPr>
            <a:r>
              <a:rPr lang="en-US" sz="1700">
                <a:solidFill>
                  <a:srgbClr val="15213F"/>
                </a:solidFill>
                <a:latin typeface="Roboto"/>
                <a:ea typeface="Roboto"/>
                <a:cs typeface="Roboto"/>
                <a:sym typeface="Roboto"/>
              </a:rPr>
              <a:t>Buitinių nuotekų valymo procesas yra svarbus siekiant apsaugoti vandens telkinius nuo taršos ir užtikrinti saugesnę aplinką.</a:t>
            </a:r>
            <a:endParaRPr sz="17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6"/>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16"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352" name="Google Shape;352;p16"/>
          <p:cNvSpPr/>
          <p:nvPr/>
        </p:nvSpPr>
        <p:spPr>
          <a:xfrm>
            <a:off x="6188512" y="1346240"/>
            <a:ext cx="7739777" cy="1253966"/>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257B8"/>
              </a:buClr>
              <a:buSzPts val="3900"/>
              <a:buFont typeface="Roboto Slab"/>
              <a:buNone/>
            </a:pPr>
            <a:r>
              <a:rPr lang="en-US" sz="3900">
                <a:solidFill>
                  <a:srgbClr val="3257B8"/>
                </a:solidFill>
                <a:latin typeface="Roboto Slab"/>
                <a:ea typeface="Roboto Slab"/>
                <a:cs typeface="Roboto Slab"/>
                <a:sym typeface="Roboto Slab"/>
              </a:rPr>
              <a:t>Vandens telkinių tyrimų duomenų rinkimas ir analizė</a:t>
            </a:r>
            <a:endParaRPr sz="3900">
              <a:solidFill>
                <a:schemeClr val="dk1"/>
              </a:solidFill>
              <a:latin typeface="Calibri"/>
              <a:ea typeface="Calibri"/>
              <a:cs typeface="Calibri"/>
              <a:sym typeface="Calibri"/>
            </a:endParaRPr>
          </a:p>
        </p:txBody>
      </p:sp>
      <p:sp>
        <p:nvSpPr>
          <p:cNvPr id="353" name="Google Shape;353;p16"/>
          <p:cNvSpPr/>
          <p:nvPr/>
        </p:nvSpPr>
        <p:spPr>
          <a:xfrm>
            <a:off x="6188512" y="2901077"/>
            <a:ext cx="7739777" cy="1283970"/>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15213F"/>
              </a:buClr>
              <a:buSzPts val="1550"/>
              <a:buFont typeface="Roboto"/>
              <a:buNone/>
            </a:pPr>
            <a:r>
              <a:rPr lang="en-US" sz="1550">
                <a:solidFill>
                  <a:srgbClr val="15213F"/>
                </a:solidFill>
                <a:latin typeface="Roboto"/>
                <a:ea typeface="Roboto"/>
                <a:cs typeface="Roboto"/>
                <a:sym typeface="Roboto"/>
              </a:rPr>
              <a:t>Norint suprasti vandens telkinių būklę ir veiksnius, turinčius įtakos jo kokybei, svarbu rinkti ir analizuoti vandens telkinių tyrimų duomenis. Šie duomenys gali būti renkami įvairiai, pavyzdžiui, naudojant automatines stotis, imant vandens mėginius ir atliekant laboratorinius tyrimus.</a:t>
            </a:r>
            <a:endParaRPr sz="1550">
              <a:solidFill>
                <a:schemeClr val="dk1"/>
              </a:solidFill>
              <a:latin typeface="Calibri"/>
              <a:ea typeface="Calibri"/>
              <a:cs typeface="Calibri"/>
              <a:sym typeface="Calibri"/>
            </a:endParaRPr>
          </a:p>
        </p:txBody>
      </p:sp>
      <p:sp>
        <p:nvSpPr>
          <p:cNvPr id="354" name="Google Shape;354;p16"/>
          <p:cNvSpPr/>
          <p:nvPr/>
        </p:nvSpPr>
        <p:spPr>
          <a:xfrm>
            <a:off x="6188512" y="4410670"/>
            <a:ext cx="7739777" cy="1604963"/>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15213F"/>
              </a:buClr>
              <a:buSzPts val="1550"/>
              <a:buFont typeface="Roboto"/>
              <a:buNone/>
            </a:pPr>
            <a:r>
              <a:rPr lang="en-US" sz="1550">
                <a:solidFill>
                  <a:srgbClr val="15213F"/>
                </a:solidFill>
                <a:latin typeface="Roboto"/>
                <a:ea typeface="Roboto"/>
                <a:cs typeface="Roboto"/>
                <a:sym typeface="Roboto"/>
              </a:rPr>
              <a:t>Vandens tyrimų duomenų analizė padeda įvertinti vandens kokybę, nustatyti užteršimo šaltinius ir sukurti efektyvias vandens apsaugos priemones. Ši analizė apima fizinių, cheminių ir biologinių vandens savybių tyrimą. Pavyzdžiui, gali būti tiriamas vandens skaidrumas, temperatūra, pH, ištirpusių deguonies ir organinių medžiagų kiekis bei mikroorganizmų buvimas.</a:t>
            </a:r>
            <a:endParaRPr sz="1550">
              <a:solidFill>
                <a:schemeClr val="dk1"/>
              </a:solidFill>
              <a:latin typeface="Calibri"/>
              <a:ea typeface="Calibri"/>
              <a:cs typeface="Calibri"/>
              <a:sym typeface="Calibri"/>
            </a:endParaRPr>
          </a:p>
        </p:txBody>
      </p:sp>
      <p:sp>
        <p:nvSpPr>
          <p:cNvPr id="355" name="Google Shape;355;p16"/>
          <p:cNvSpPr/>
          <p:nvPr/>
        </p:nvSpPr>
        <p:spPr>
          <a:xfrm>
            <a:off x="6188512" y="6241256"/>
            <a:ext cx="7739777" cy="641985"/>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15213F"/>
              </a:buClr>
              <a:buSzPts val="1550"/>
              <a:buFont typeface="Roboto"/>
              <a:buNone/>
            </a:pPr>
            <a:r>
              <a:rPr lang="en-US" sz="1550">
                <a:solidFill>
                  <a:srgbClr val="15213F"/>
                </a:solidFill>
                <a:latin typeface="Roboto"/>
                <a:ea typeface="Roboto"/>
                <a:cs typeface="Roboto"/>
                <a:sym typeface="Roboto"/>
              </a:rPr>
              <a:t>Duomenų rinkimas ir analizė yra nepaprastai svarbūs siekiant užtikrinti gerą vandens kokybę ir išsaugoti vandens telkinius ateities kartoms.</a:t>
            </a:r>
            <a:endParaRPr sz="155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7"/>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a:off x="864037" y="1377315"/>
            <a:ext cx="12902327" cy="1543050"/>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3257B8"/>
              </a:buClr>
              <a:buSzPts val="4850"/>
              <a:buFont typeface="Roboto Slab"/>
              <a:buNone/>
            </a:pPr>
            <a:r>
              <a:rPr lang="en-US" sz="4850">
                <a:solidFill>
                  <a:srgbClr val="3257B8"/>
                </a:solidFill>
                <a:latin typeface="Roboto Slab"/>
                <a:ea typeface="Roboto Slab"/>
                <a:cs typeface="Roboto Slab"/>
                <a:sym typeface="Roboto Slab"/>
              </a:rPr>
              <a:t>Vandens minkštinimo tiriamieji ir (ar) projektiniai darbai</a:t>
            </a:r>
            <a:endParaRPr sz="4850">
              <a:solidFill>
                <a:schemeClr val="dk1"/>
              </a:solidFill>
              <a:latin typeface="Calibri"/>
              <a:ea typeface="Calibri"/>
              <a:cs typeface="Calibri"/>
              <a:sym typeface="Calibri"/>
            </a:endParaRPr>
          </a:p>
        </p:txBody>
      </p:sp>
      <p:sp>
        <p:nvSpPr>
          <p:cNvPr id="364" name="Google Shape;364;p17"/>
          <p:cNvSpPr/>
          <p:nvPr/>
        </p:nvSpPr>
        <p:spPr>
          <a:xfrm>
            <a:off x="864037" y="3414117"/>
            <a:ext cx="12902327" cy="1580198"/>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a:solidFill>
                  <a:srgbClr val="15213F"/>
                </a:solidFill>
                <a:latin typeface="Roboto"/>
                <a:ea typeface="Roboto"/>
                <a:cs typeface="Roboto"/>
                <a:sym typeface="Roboto"/>
              </a:rPr>
              <a:t>Vandens minkštinimas yra svarbus procesas, kai iš vandens pašalinami kalcio ir magnio jonai, kurie sukelia kietą vandenį. Kietas vanduo gali sukelti problemų namų ūkyje, pavyzdžiui, kietų nuosėdų susidarymą vamzdžiuose, sumažinti skalbimo priemonių veiksmingumą ir pakenkti buitiniams prietaisams. Todėl vandens minkštinimas yra būtinas daugeliui namų ūkių ir pramonės įmonių.</a:t>
            </a:r>
            <a:endParaRPr sz="1900">
              <a:solidFill>
                <a:schemeClr val="dk1"/>
              </a:solidFill>
              <a:latin typeface="Calibri"/>
              <a:ea typeface="Calibri"/>
              <a:cs typeface="Calibri"/>
              <a:sym typeface="Calibri"/>
            </a:endParaRPr>
          </a:p>
        </p:txBody>
      </p:sp>
      <p:sp>
        <p:nvSpPr>
          <p:cNvPr id="365" name="Google Shape;365;p17"/>
          <p:cNvSpPr/>
          <p:nvPr/>
        </p:nvSpPr>
        <p:spPr>
          <a:xfrm>
            <a:off x="864037" y="5271968"/>
            <a:ext cx="12902327" cy="1580198"/>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a:solidFill>
                  <a:srgbClr val="15213F"/>
                </a:solidFill>
                <a:latin typeface="Roboto"/>
                <a:ea typeface="Roboto"/>
                <a:cs typeface="Roboto"/>
                <a:sym typeface="Roboto"/>
              </a:rPr>
              <a:t>Vandens minkštinimo tiriamieji ir (ar) projektiniai darbai gali būti įvairūs. Jie gali būti susiję su skirtingomis technologijomis, pavyzdžiui, jonų mainais, atvirkštinės osmozės ir kalkių pašalinimu. Tyrimai gali apimti vandens kokybės analizę, skirtingų technologijų veiksmingumo palyginimą, ekonominį vertinimą ir aplinkosaugos aspektus. Projektiniai darbai gali apimti vandens minkštinimo sistemų projektavimą, montavimą ir priežiūrą.</a:t>
            </a:r>
            <a:endParaRPr sz="19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8"/>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3" name="Google Shape;373;p18"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374" name="Google Shape;374;p18"/>
          <p:cNvSpPr/>
          <p:nvPr/>
        </p:nvSpPr>
        <p:spPr>
          <a:xfrm>
            <a:off x="6271260" y="966549"/>
            <a:ext cx="7574280" cy="140160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257B8"/>
              </a:buClr>
              <a:buSzPts val="4400"/>
              <a:buFont typeface="Roboto Slab"/>
              <a:buNone/>
            </a:pPr>
            <a:r>
              <a:rPr lang="en-US" sz="4400">
                <a:solidFill>
                  <a:srgbClr val="3257B8"/>
                </a:solidFill>
                <a:latin typeface="Roboto Slab"/>
                <a:ea typeface="Roboto Slab"/>
                <a:cs typeface="Roboto Slab"/>
                <a:sym typeface="Roboto Slab"/>
              </a:rPr>
              <a:t>Vandens valymo tiriamieji ir (ar) projektiniai darbai</a:t>
            </a:r>
            <a:endParaRPr sz="4400">
              <a:solidFill>
                <a:schemeClr val="dk1"/>
              </a:solidFill>
              <a:latin typeface="Calibri"/>
              <a:ea typeface="Calibri"/>
              <a:cs typeface="Calibri"/>
              <a:sym typeface="Calibri"/>
            </a:endParaRPr>
          </a:p>
        </p:txBody>
      </p:sp>
      <p:sp>
        <p:nvSpPr>
          <p:cNvPr id="375" name="Google Shape;375;p18"/>
          <p:cNvSpPr/>
          <p:nvPr/>
        </p:nvSpPr>
        <p:spPr>
          <a:xfrm>
            <a:off x="6271260" y="2704505"/>
            <a:ext cx="7574280" cy="2153126"/>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15213F"/>
              </a:buClr>
              <a:buSzPts val="1750"/>
              <a:buFont typeface="Roboto"/>
              <a:buNone/>
            </a:pPr>
            <a:r>
              <a:rPr lang="en-US" sz="1750">
                <a:solidFill>
                  <a:srgbClr val="15213F"/>
                </a:solidFill>
                <a:latin typeface="Roboto"/>
                <a:ea typeface="Roboto"/>
                <a:cs typeface="Roboto"/>
                <a:sym typeface="Roboto"/>
              </a:rPr>
              <a:t>Vandens valymas yra procesas, kai iš vandens pašalinamos kenksmingos medžiagos, pavyzdžiui, mikroorganizmai, cheminės medžiagos ir kietos dalelės. Tai yra labai svarbus procesas, nes užtikrina saugų ir geriamą vandenį. Vandens valymo tiriamieji ir (ar) projektiniai darbai gali būti susiję su skirtingomis technologijomis, pavyzdžiui, filtravimu, dezinfekcija ir koaguliacija.</a:t>
            </a:r>
            <a:endParaRPr sz="1750">
              <a:solidFill>
                <a:schemeClr val="dk1"/>
              </a:solidFill>
              <a:latin typeface="Calibri"/>
              <a:ea typeface="Calibri"/>
              <a:cs typeface="Calibri"/>
              <a:sym typeface="Calibri"/>
            </a:endParaRPr>
          </a:p>
        </p:txBody>
      </p:sp>
      <p:sp>
        <p:nvSpPr>
          <p:cNvPr id="376" name="Google Shape;376;p18"/>
          <p:cNvSpPr/>
          <p:nvPr/>
        </p:nvSpPr>
        <p:spPr>
          <a:xfrm>
            <a:off x="6271260" y="5109805"/>
            <a:ext cx="7574280" cy="2153126"/>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15213F"/>
              </a:buClr>
              <a:buSzPts val="1750"/>
              <a:buFont typeface="Roboto"/>
              <a:buNone/>
            </a:pPr>
            <a:r>
              <a:rPr lang="en-US" sz="1750">
                <a:solidFill>
                  <a:srgbClr val="15213F"/>
                </a:solidFill>
                <a:latin typeface="Roboto"/>
                <a:ea typeface="Roboto"/>
                <a:cs typeface="Roboto"/>
                <a:sym typeface="Roboto"/>
              </a:rPr>
              <a:t>Tyrimai gali apimti vandens kokybės analizę, skirtingų technologijų veiksmingumo palyginimą, ekonominį vertinimą ir aplinkosaugos aspektus. Projektiniai darbai gali apimti vandens valymo sistemų projektavimą, montavimą ir priežiūrą. Šie darbai yra svarbūs siekiant sukurti efektyvias ir patikimas vandens valymo sistemas, kurios užtikrintų saugų ir geriamą vandenį.</a:t>
            </a:r>
            <a:endParaRPr sz="175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9"/>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843677" y="664607"/>
            <a:ext cx="12943046" cy="1506617"/>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3257B8"/>
              </a:buClr>
              <a:buSzPts val="4700"/>
              <a:buFont typeface="Roboto Slab"/>
              <a:buNone/>
            </a:pPr>
            <a:r>
              <a:rPr lang="en-US" sz="4700">
                <a:solidFill>
                  <a:srgbClr val="3257B8"/>
                </a:solidFill>
                <a:latin typeface="Roboto Slab"/>
                <a:ea typeface="Roboto Slab"/>
                <a:cs typeface="Roboto Slab"/>
                <a:sym typeface="Roboto Slab"/>
              </a:rPr>
              <a:t>Praktiniai patarimai mokiniams rengiant klausimus</a:t>
            </a:r>
            <a:endParaRPr sz="4700">
              <a:solidFill>
                <a:schemeClr val="dk1"/>
              </a:solidFill>
              <a:latin typeface="Calibri"/>
              <a:ea typeface="Calibri"/>
              <a:cs typeface="Calibri"/>
              <a:sym typeface="Calibri"/>
            </a:endParaRPr>
          </a:p>
        </p:txBody>
      </p:sp>
      <p:sp>
        <p:nvSpPr>
          <p:cNvPr id="385" name="Google Shape;385;p19"/>
          <p:cNvSpPr/>
          <p:nvPr/>
        </p:nvSpPr>
        <p:spPr>
          <a:xfrm>
            <a:off x="843677" y="2924413"/>
            <a:ext cx="542330" cy="542330"/>
          </a:xfrm>
          <a:prstGeom prst="roundRect">
            <a:avLst>
              <a:gd name="adj" fmla="val 6668"/>
            </a:avLst>
          </a:prstGeom>
          <a:solidFill>
            <a:srgbClr val="E9E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1040249" y="3014782"/>
            <a:ext cx="149066" cy="36159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213F"/>
              </a:buClr>
              <a:buSzPts val="2800"/>
              <a:buFont typeface="Roboto Slab"/>
              <a:buNone/>
            </a:pPr>
            <a:r>
              <a:rPr lang="en-US" sz="2800">
                <a:solidFill>
                  <a:srgbClr val="15213F"/>
                </a:solidFill>
                <a:latin typeface="Roboto Slab"/>
                <a:ea typeface="Roboto Slab"/>
                <a:cs typeface="Roboto Slab"/>
                <a:sym typeface="Roboto Slab"/>
              </a:rPr>
              <a:t>1</a:t>
            </a:r>
            <a:endParaRPr sz="2800">
              <a:solidFill>
                <a:schemeClr val="dk1"/>
              </a:solidFill>
              <a:latin typeface="Calibri"/>
              <a:ea typeface="Calibri"/>
              <a:cs typeface="Calibri"/>
              <a:sym typeface="Calibri"/>
            </a:endParaRPr>
          </a:p>
        </p:txBody>
      </p:sp>
      <p:sp>
        <p:nvSpPr>
          <p:cNvPr id="387" name="Google Shape;387;p19"/>
          <p:cNvSpPr/>
          <p:nvPr/>
        </p:nvSpPr>
        <p:spPr>
          <a:xfrm>
            <a:off x="1626989" y="2924413"/>
            <a:ext cx="3013472" cy="376595"/>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15213F"/>
              </a:buClr>
              <a:buSzPts val="2350"/>
              <a:buFont typeface="Roboto Slab"/>
              <a:buNone/>
            </a:pPr>
            <a:r>
              <a:rPr lang="en-US" sz="2350">
                <a:solidFill>
                  <a:srgbClr val="15213F"/>
                </a:solidFill>
                <a:latin typeface="Roboto Slab"/>
                <a:ea typeface="Roboto Slab"/>
                <a:cs typeface="Roboto Slab"/>
                <a:sym typeface="Roboto Slab"/>
              </a:rPr>
              <a:t>Konkretizuoti</a:t>
            </a:r>
            <a:endParaRPr sz="2350">
              <a:solidFill>
                <a:schemeClr val="dk1"/>
              </a:solidFill>
              <a:latin typeface="Calibri"/>
              <a:ea typeface="Calibri"/>
              <a:cs typeface="Calibri"/>
              <a:sym typeface="Calibri"/>
            </a:endParaRPr>
          </a:p>
        </p:txBody>
      </p:sp>
      <p:sp>
        <p:nvSpPr>
          <p:cNvPr id="388" name="Google Shape;388;p19"/>
          <p:cNvSpPr/>
          <p:nvPr/>
        </p:nvSpPr>
        <p:spPr>
          <a:xfrm>
            <a:off x="1626989" y="3445550"/>
            <a:ext cx="5567720" cy="1543050"/>
          </a:xfrm>
          <a:prstGeom prst="rect">
            <a:avLst/>
          </a:prstGeom>
          <a:noFill/>
          <a:ln>
            <a:noFill/>
          </a:ln>
        </p:spPr>
        <p:txBody>
          <a:bodyPr spcFirstLastPara="1" wrap="square" lIns="0" tIns="0" rIns="0" bIns="0" anchor="t" anchorCtr="0">
            <a:noAutofit/>
          </a:bodyPr>
          <a:lstStyle/>
          <a:p>
            <a:pPr marL="0" marR="0" lvl="0" indent="0" algn="l" rtl="0">
              <a:lnSpc>
                <a:spcPct val="162162"/>
              </a:lnSpc>
              <a:spcBef>
                <a:spcPts val="0"/>
              </a:spcBef>
              <a:spcAft>
                <a:spcPts val="0"/>
              </a:spcAft>
              <a:buClr>
                <a:srgbClr val="15213F"/>
              </a:buClr>
              <a:buSzPts val="1850"/>
              <a:buFont typeface="Roboto"/>
              <a:buNone/>
            </a:pPr>
            <a:r>
              <a:rPr lang="en-US" sz="1850">
                <a:solidFill>
                  <a:srgbClr val="15213F"/>
                </a:solidFill>
                <a:latin typeface="Roboto"/>
                <a:ea typeface="Roboto"/>
                <a:cs typeface="Roboto"/>
                <a:sym typeface="Roboto"/>
              </a:rPr>
              <a:t>Užuot klausę bendrų klausimų, pavyzdžiui, "Kaip žmogaus veikla veikia vandenį?", stenkitės juos sukonkretinti, pavyzdžiui, "Kokie yra trąšų poveikio ežero vandeniui pavyzdžiai?"</a:t>
            </a:r>
            <a:endParaRPr sz="1850">
              <a:solidFill>
                <a:schemeClr val="dk1"/>
              </a:solidFill>
              <a:latin typeface="Calibri"/>
              <a:ea typeface="Calibri"/>
              <a:cs typeface="Calibri"/>
              <a:sym typeface="Calibri"/>
            </a:endParaRPr>
          </a:p>
        </p:txBody>
      </p:sp>
      <p:sp>
        <p:nvSpPr>
          <p:cNvPr id="389" name="Google Shape;389;p19"/>
          <p:cNvSpPr/>
          <p:nvPr/>
        </p:nvSpPr>
        <p:spPr>
          <a:xfrm>
            <a:off x="7435691" y="2924413"/>
            <a:ext cx="542330" cy="542330"/>
          </a:xfrm>
          <a:prstGeom prst="roundRect">
            <a:avLst>
              <a:gd name="adj" fmla="val 6668"/>
            </a:avLst>
          </a:prstGeom>
          <a:solidFill>
            <a:srgbClr val="E9E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9"/>
          <p:cNvSpPr/>
          <p:nvPr/>
        </p:nvSpPr>
        <p:spPr>
          <a:xfrm>
            <a:off x="7607022" y="3014782"/>
            <a:ext cx="199668" cy="36159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213F"/>
              </a:buClr>
              <a:buSzPts val="2800"/>
              <a:buFont typeface="Roboto Slab"/>
              <a:buNone/>
            </a:pPr>
            <a:r>
              <a:rPr lang="en-US" sz="2800">
                <a:solidFill>
                  <a:srgbClr val="15213F"/>
                </a:solidFill>
                <a:latin typeface="Roboto Slab"/>
                <a:ea typeface="Roboto Slab"/>
                <a:cs typeface="Roboto Slab"/>
                <a:sym typeface="Roboto Slab"/>
              </a:rPr>
              <a:t>2</a:t>
            </a:r>
            <a:endParaRPr sz="2800">
              <a:solidFill>
                <a:schemeClr val="dk1"/>
              </a:solidFill>
              <a:latin typeface="Calibri"/>
              <a:ea typeface="Calibri"/>
              <a:cs typeface="Calibri"/>
              <a:sym typeface="Calibri"/>
            </a:endParaRPr>
          </a:p>
        </p:txBody>
      </p:sp>
      <p:sp>
        <p:nvSpPr>
          <p:cNvPr id="391" name="Google Shape;391;p19"/>
          <p:cNvSpPr/>
          <p:nvPr/>
        </p:nvSpPr>
        <p:spPr>
          <a:xfrm>
            <a:off x="8219003" y="2924413"/>
            <a:ext cx="3013472" cy="376595"/>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15213F"/>
              </a:buClr>
              <a:buSzPts val="2350"/>
              <a:buFont typeface="Roboto Slab"/>
              <a:buNone/>
            </a:pPr>
            <a:r>
              <a:rPr lang="en-US" sz="2350">
                <a:solidFill>
                  <a:srgbClr val="15213F"/>
                </a:solidFill>
                <a:latin typeface="Roboto Slab"/>
                <a:ea typeface="Roboto Slab"/>
                <a:cs typeface="Roboto Slab"/>
                <a:sym typeface="Roboto Slab"/>
              </a:rPr>
              <a:t>Susieti su aplinka</a:t>
            </a:r>
            <a:endParaRPr sz="2350">
              <a:solidFill>
                <a:schemeClr val="dk1"/>
              </a:solidFill>
              <a:latin typeface="Calibri"/>
              <a:ea typeface="Calibri"/>
              <a:cs typeface="Calibri"/>
              <a:sym typeface="Calibri"/>
            </a:endParaRPr>
          </a:p>
        </p:txBody>
      </p:sp>
      <p:sp>
        <p:nvSpPr>
          <p:cNvPr id="392" name="Google Shape;392;p19"/>
          <p:cNvSpPr/>
          <p:nvPr/>
        </p:nvSpPr>
        <p:spPr>
          <a:xfrm>
            <a:off x="8219003" y="3445550"/>
            <a:ext cx="5567720" cy="1543050"/>
          </a:xfrm>
          <a:prstGeom prst="rect">
            <a:avLst/>
          </a:prstGeom>
          <a:noFill/>
          <a:ln>
            <a:noFill/>
          </a:ln>
        </p:spPr>
        <p:txBody>
          <a:bodyPr spcFirstLastPara="1" wrap="square" lIns="0" tIns="0" rIns="0" bIns="0" anchor="t" anchorCtr="0">
            <a:noAutofit/>
          </a:bodyPr>
          <a:lstStyle/>
          <a:p>
            <a:pPr marL="0" marR="0" lvl="0" indent="0" algn="l" rtl="0">
              <a:lnSpc>
                <a:spcPct val="162162"/>
              </a:lnSpc>
              <a:spcBef>
                <a:spcPts val="0"/>
              </a:spcBef>
              <a:spcAft>
                <a:spcPts val="0"/>
              </a:spcAft>
              <a:buClr>
                <a:srgbClr val="15213F"/>
              </a:buClr>
              <a:buSzPts val="1850"/>
              <a:buFont typeface="Roboto"/>
              <a:buNone/>
            </a:pPr>
            <a:r>
              <a:rPr lang="en-US" sz="1850">
                <a:solidFill>
                  <a:srgbClr val="15213F"/>
                </a:solidFill>
                <a:latin typeface="Roboto"/>
                <a:ea typeface="Roboto"/>
                <a:cs typeface="Roboto"/>
                <a:sym typeface="Roboto"/>
              </a:rPr>
              <a:t>Stenkitės klausimus susieti su jums pažįstama aplinka. Pavyzdžiui, vietoj "Kaip veikia vandens valymo sistema?", klauskite "Kaip veikia mūsų miesto vandens valymo sistema?".</a:t>
            </a:r>
            <a:endParaRPr sz="1850">
              <a:solidFill>
                <a:schemeClr val="dk1"/>
              </a:solidFill>
              <a:latin typeface="Calibri"/>
              <a:ea typeface="Calibri"/>
              <a:cs typeface="Calibri"/>
              <a:sym typeface="Calibri"/>
            </a:endParaRPr>
          </a:p>
        </p:txBody>
      </p:sp>
      <p:sp>
        <p:nvSpPr>
          <p:cNvPr id="393" name="Google Shape;393;p19"/>
          <p:cNvSpPr/>
          <p:nvPr/>
        </p:nvSpPr>
        <p:spPr>
          <a:xfrm>
            <a:off x="843677" y="5500687"/>
            <a:ext cx="542330" cy="542330"/>
          </a:xfrm>
          <a:prstGeom prst="roundRect">
            <a:avLst>
              <a:gd name="adj" fmla="val 6668"/>
            </a:avLst>
          </a:prstGeom>
          <a:solidFill>
            <a:srgbClr val="E9E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1017151" y="5591056"/>
            <a:ext cx="195263" cy="36159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213F"/>
              </a:buClr>
              <a:buSzPts val="2800"/>
              <a:buFont typeface="Roboto Slab"/>
              <a:buNone/>
            </a:pPr>
            <a:r>
              <a:rPr lang="en-US" sz="2800">
                <a:solidFill>
                  <a:srgbClr val="15213F"/>
                </a:solidFill>
                <a:latin typeface="Roboto Slab"/>
                <a:ea typeface="Roboto Slab"/>
                <a:cs typeface="Roboto Slab"/>
                <a:sym typeface="Roboto Slab"/>
              </a:rPr>
              <a:t>3</a:t>
            </a:r>
            <a:endParaRPr sz="2800">
              <a:solidFill>
                <a:schemeClr val="dk1"/>
              </a:solidFill>
              <a:latin typeface="Calibri"/>
              <a:ea typeface="Calibri"/>
              <a:cs typeface="Calibri"/>
              <a:sym typeface="Calibri"/>
            </a:endParaRPr>
          </a:p>
        </p:txBody>
      </p:sp>
      <p:sp>
        <p:nvSpPr>
          <p:cNvPr id="395" name="Google Shape;395;p19"/>
          <p:cNvSpPr/>
          <p:nvPr/>
        </p:nvSpPr>
        <p:spPr>
          <a:xfrm>
            <a:off x="1626989" y="5500687"/>
            <a:ext cx="3508415" cy="376595"/>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15213F"/>
              </a:buClr>
              <a:buSzPts val="2350"/>
              <a:buFont typeface="Roboto Slab"/>
              <a:buNone/>
            </a:pPr>
            <a:r>
              <a:rPr lang="en-US" sz="2350">
                <a:solidFill>
                  <a:srgbClr val="15213F"/>
                </a:solidFill>
                <a:latin typeface="Roboto Slab"/>
                <a:ea typeface="Roboto Slab"/>
                <a:cs typeface="Roboto Slab"/>
                <a:sym typeface="Roboto Slab"/>
              </a:rPr>
              <a:t>Apimti įvairius aspektus</a:t>
            </a:r>
            <a:endParaRPr sz="2350">
              <a:solidFill>
                <a:schemeClr val="dk1"/>
              </a:solidFill>
              <a:latin typeface="Calibri"/>
              <a:ea typeface="Calibri"/>
              <a:cs typeface="Calibri"/>
              <a:sym typeface="Calibri"/>
            </a:endParaRPr>
          </a:p>
        </p:txBody>
      </p:sp>
      <p:sp>
        <p:nvSpPr>
          <p:cNvPr id="396" name="Google Shape;396;p19"/>
          <p:cNvSpPr/>
          <p:nvPr/>
        </p:nvSpPr>
        <p:spPr>
          <a:xfrm>
            <a:off x="1626989" y="6021824"/>
            <a:ext cx="5567720" cy="1543050"/>
          </a:xfrm>
          <a:prstGeom prst="rect">
            <a:avLst/>
          </a:prstGeom>
          <a:noFill/>
          <a:ln>
            <a:noFill/>
          </a:ln>
        </p:spPr>
        <p:txBody>
          <a:bodyPr spcFirstLastPara="1" wrap="square" lIns="0" tIns="0" rIns="0" bIns="0" anchor="t" anchorCtr="0">
            <a:noAutofit/>
          </a:bodyPr>
          <a:lstStyle/>
          <a:p>
            <a:pPr marL="0" marR="0" lvl="0" indent="0" algn="l" rtl="0">
              <a:lnSpc>
                <a:spcPct val="162162"/>
              </a:lnSpc>
              <a:spcBef>
                <a:spcPts val="0"/>
              </a:spcBef>
              <a:spcAft>
                <a:spcPts val="0"/>
              </a:spcAft>
              <a:buClr>
                <a:srgbClr val="15213F"/>
              </a:buClr>
              <a:buSzPts val="1850"/>
              <a:buFont typeface="Roboto"/>
              <a:buNone/>
            </a:pPr>
            <a:r>
              <a:rPr lang="en-US" sz="1850">
                <a:solidFill>
                  <a:srgbClr val="15213F"/>
                </a:solidFill>
                <a:latin typeface="Roboto"/>
                <a:ea typeface="Roboto"/>
                <a:cs typeface="Roboto"/>
                <a:sym typeface="Roboto"/>
              </a:rPr>
              <a:t>Klausimų rinkinyje stenkitės apimti įvairius vandens telkinių aspektus, pavyzdžiui, vandens naudojimo sritys, taršos šaltiniai, vandens valymo technologijos ir poveikis aplinkai.</a:t>
            </a:r>
            <a:endParaRPr sz="1850">
              <a:solidFill>
                <a:schemeClr val="dk1"/>
              </a:solidFill>
              <a:latin typeface="Calibri"/>
              <a:ea typeface="Calibri"/>
              <a:cs typeface="Calibri"/>
              <a:sym typeface="Calibri"/>
            </a:endParaRPr>
          </a:p>
        </p:txBody>
      </p:sp>
      <p:sp>
        <p:nvSpPr>
          <p:cNvPr id="397" name="Google Shape;397;p19"/>
          <p:cNvSpPr/>
          <p:nvPr/>
        </p:nvSpPr>
        <p:spPr>
          <a:xfrm>
            <a:off x="7435691" y="5500687"/>
            <a:ext cx="542330" cy="542330"/>
          </a:xfrm>
          <a:prstGeom prst="roundRect">
            <a:avLst>
              <a:gd name="adj" fmla="val 6668"/>
            </a:avLst>
          </a:prstGeom>
          <a:solidFill>
            <a:srgbClr val="E9E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7602022" y="5591056"/>
            <a:ext cx="209550" cy="36159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213F"/>
              </a:buClr>
              <a:buSzPts val="2800"/>
              <a:buFont typeface="Roboto Slab"/>
              <a:buNone/>
            </a:pPr>
            <a:r>
              <a:rPr lang="en-US" sz="2800">
                <a:solidFill>
                  <a:srgbClr val="15213F"/>
                </a:solidFill>
                <a:latin typeface="Roboto Slab"/>
                <a:ea typeface="Roboto Slab"/>
                <a:cs typeface="Roboto Slab"/>
                <a:sym typeface="Roboto Slab"/>
              </a:rPr>
              <a:t>4</a:t>
            </a:r>
            <a:endParaRPr sz="2800">
              <a:solidFill>
                <a:schemeClr val="dk1"/>
              </a:solidFill>
              <a:latin typeface="Calibri"/>
              <a:ea typeface="Calibri"/>
              <a:cs typeface="Calibri"/>
              <a:sym typeface="Calibri"/>
            </a:endParaRPr>
          </a:p>
        </p:txBody>
      </p:sp>
      <p:sp>
        <p:nvSpPr>
          <p:cNvPr id="399" name="Google Shape;399;p19"/>
          <p:cNvSpPr/>
          <p:nvPr/>
        </p:nvSpPr>
        <p:spPr>
          <a:xfrm>
            <a:off x="8219003" y="5500687"/>
            <a:ext cx="3160395" cy="376595"/>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15213F"/>
              </a:buClr>
              <a:buSzPts val="2350"/>
              <a:buFont typeface="Roboto Slab"/>
              <a:buNone/>
            </a:pPr>
            <a:r>
              <a:rPr lang="en-US" sz="2350">
                <a:solidFill>
                  <a:srgbClr val="15213F"/>
                </a:solidFill>
                <a:latin typeface="Roboto Slab"/>
                <a:ea typeface="Roboto Slab"/>
                <a:cs typeface="Roboto Slab"/>
                <a:sym typeface="Roboto Slab"/>
              </a:rPr>
              <a:t>Suformuluoti kritiškai</a:t>
            </a:r>
            <a:endParaRPr sz="2350">
              <a:solidFill>
                <a:schemeClr val="dk1"/>
              </a:solidFill>
              <a:latin typeface="Calibri"/>
              <a:ea typeface="Calibri"/>
              <a:cs typeface="Calibri"/>
              <a:sym typeface="Calibri"/>
            </a:endParaRPr>
          </a:p>
        </p:txBody>
      </p:sp>
      <p:sp>
        <p:nvSpPr>
          <p:cNvPr id="400" name="Google Shape;400;p19"/>
          <p:cNvSpPr/>
          <p:nvPr/>
        </p:nvSpPr>
        <p:spPr>
          <a:xfrm>
            <a:off x="8219003" y="6021824"/>
            <a:ext cx="5567720" cy="1543050"/>
          </a:xfrm>
          <a:prstGeom prst="rect">
            <a:avLst/>
          </a:prstGeom>
          <a:noFill/>
          <a:ln>
            <a:noFill/>
          </a:ln>
        </p:spPr>
        <p:txBody>
          <a:bodyPr spcFirstLastPara="1" wrap="square" lIns="0" tIns="0" rIns="0" bIns="0" anchor="t" anchorCtr="0">
            <a:noAutofit/>
          </a:bodyPr>
          <a:lstStyle/>
          <a:p>
            <a:pPr marL="0" marR="0" lvl="0" indent="0" algn="l" rtl="0">
              <a:lnSpc>
                <a:spcPct val="162162"/>
              </a:lnSpc>
              <a:spcBef>
                <a:spcPts val="0"/>
              </a:spcBef>
              <a:spcAft>
                <a:spcPts val="0"/>
              </a:spcAft>
              <a:buClr>
                <a:srgbClr val="15213F"/>
              </a:buClr>
              <a:buSzPts val="1850"/>
              <a:buFont typeface="Roboto"/>
              <a:buNone/>
            </a:pPr>
            <a:r>
              <a:rPr lang="en-US" sz="1850">
                <a:solidFill>
                  <a:srgbClr val="15213F"/>
                </a:solidFill>
                <a:latin typeface="Roboto"/>
                <a:ea typeface="Roboto"/>
                <a:cs typeface="Roboto"/>
                <a:sym typeface="Roboto"/>
              </a:rPr>
              <a:t>Stenkitės klausimus suformuluoti taip, kad jie skatintų mąstymą ir kritišką požiūrį. Pavyzdžiui, "Ar vandens valymo sistemos yra pakankamai efektyvios, siekiant išvengti vandens taršos?".</a:t>
            </a:r>
            <a:endParaRPr sz="185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0"/>
          <p:cNvSpPr/>
          <p:nvPr/>
        </p:nvSpPr>
        <p:spPr>
          <a:xfrm>
            <a:off x="0" y="0"/>
            <a:ext cx="14630400" cy="8229600"/>
          </a:xfrm>
          <a:prstGeom prst="rect">
            <a:avLst/>
          </a:prstGeom>
          <a:solidFill>
            <a:srgbClr val="ED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0" y="0"/>
            <a:ext cx="14630400" cy="8229600"/>
          </a:xfrm>
          <a:prstGeom prst="rect">
            <a:avLst/>
          </a:pr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864037" y="427077"/>
            <a:ext cx="7610118" cy="771525"/>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3257B8"/>
              </a:buClr>
              <a:buSzPts val="4850"/>
              <a:buFont typeface="Roboto Slab"/>
              <a:buNone/>
            </a:pPr>
            <a:r>
              <a:rPr lang="en-US" sz="4850" dirty="0" err="1">
                <a:solidFill>
                  <a:srgbClr val="3257B8"/>
                </a:solidFill>
                <a:latin typeface="Roboto Slab"/>
                <a:ea typeface="Roboto Slab"/>
                <a:cs typeface="Roboto Slab"/>
                <a:sym typeface="Roboto Slab"/>
              </a:rPr>
              <a:t>Išvados</a:t>
            </a:r>
            <a:r>
              <a:rPr lang="en-US" sz="4850" dirty="0">
                <a:solidFill>
                  <a:srgbClr val="3257B8"/>
                </a:solidFill>
                <a:latin typeface="Roboto Slab"/>
                <a:ea typeface="Roboto Slab"/>
                <a:cs typeface="Roboto Slab"/>
                <a:sym typeface="Roboto Slab"/>
              </a:rPr>
              <a:t> </a:t>
            </a:r>
            <a:r>
              <a:rPr lang="en-US" sz="4850" dirty="0" err="1">
                <a:solidFill>
                  <a:srgbClr val="3257B8"/>
                </a:solidFill>
                <a:latin typeface="Roboto Slab"/>
                <a:ea typeface="Roboto Slab"/>
                <a:cs typeface="Roboto Slab"/>
                <a:sym typeface="Roboto Slab"/>
              </a:rPr>
              <a:t>ir</a:t>
            </a:r>
            <a:r>
              <a:rPr lang="en-US" sz="4850" dirty="0">
                <a:solidFill>
                  <a:srgbClr val="3257B8"/>
                </a:solidFill>
                <a:latin typeface="Roboto Slab"/>
                <a:ea typeface="Roboto Slab"/>
                <a:cs typeface="Roboto Slab"/>
                <a:sym typeface="Roboto Slab"/>
              </a:rPr>
              <a:t> </a:t>
            </a:r>
            <a:r>
              <a:rPr lang="en-US" sz="4850" dirty="0" err="1">
                <a:solidFill>
                  <a:srgbClr val="3257B8"/>
                </a:solidFill>
                <a:latin typeface="Roboto Slab"/>
                <a:ea typeface="Roboto Slab"/>
                <a:cs typeface="Roboto Slab"/>
                <a:sym typeface="Roboto Slab"/>
              </a:rPr>
              <a:t>rekomendacijos</a:t>
            </a:r>
            <a:endParaRPr sz="4850" dirty="0">
              <a:solidFill>
                <a:schemeClr val="dk1"/>
              </a:solidFill>
              <a:latin typeface="Calibri"/>
              <a:ea typeface="Calibri"/>
              <a:cs typeface="Calibri"/>
              <a:sym typeface="Calibri"/>
            </a:endParaRPr>
          </a:p>
        </p:txBody>
      </p:sp>
      <p:sp>
        <p:nvSpPr>
          <p:cNvPr id="409" name="Google Shape;409;p20"/>
          <p:cNvSpPr/>
          <p:nvPr/>
        </p:nvSpPr>
        <p:spPr>
          <a:xfrm>
            <a:off x="864036" y="2365058"/>
            <a:ext cx="12902327" cy="1185148"/>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dirty="0" err="1">
                <a:solidFill>
                  <a:srgbClr val="15213F"/>
                </a:solidFill>
                <a:latin typeface="Roboto"/>
                <a:ea typeface="Roboto"/>
                <a:cs typeface="Roboto"/>
                <a:sym typeface="Roboto"/>
              </a:rPr>
              <a:t>Vandens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telkiniai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yra</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svarbus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gamtos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išteklius</a:t>
            </a:r>
            <a:r>
              <a:rPr lang="en-US" sz="1900" dirty="0">
                <a:solidFill>
                  <a:srgbClr val="15213F"/>
                </a:solidFill>
                <a:latin typeface="Roboto"/>
                <a:ea typeface="Roboto"/>
                <a:cs typeface="Roboto"/>
                <a:sym typeface="Roboto"/>
              </a:rPr>
              <a:t>, kuris </a:t>
            </a:r>
            <a:r>
              <a:rPr lang="en-US" sz="1900" dirty="0" err="1">
                <a:solidFill>
                  <a:srgbClr val="15213F"/>
                </a:solidFill>
                <a:latin typeface="Roboto"/>
                <a:ea typeface="Roboto"/>
                <a:cs typeface="Roboto"/>
                <a:sym typeface="Roboto"/>
              </a:rPr>
              <a:t>turi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būti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saugomas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nuo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taršos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ir</a:t>
            </a:r>
            <a:r>
              <a:rPr lang="en-US" sz="1900" dirty="0">
                <a:solidFill>
                  <a:srgbClr val="15213F"/>
                </a:solidFill>
                <a:latin typeface="Roboto"/>
                <a:ea typeface="Roboto"/>
                <a:cs typeface="Roboto"/>
                <a:sym typeface="Roboto"/>
              </a:rPr>
              <a:t> per </a:t>
            </a:r>
            <a:r>
              <a:rPr lang="en-US" sz="1900" dirty="0" err="1">
                <a:solidFill>
                  <a:srgbClr val="15213F"/>
                </a:solidFill>
                <a:latin typeface="Roboto"/>
                <a:ea typeface="Roboto"/>
                <a:cs typeface="Roboto"/>
                <a:sym typeface="Roboto"/>
              </a:rPr>
              <a:t>didelio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naudojimo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Žmogaus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veikla</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gali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turėti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didelę</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įtaką</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vandens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telkinių</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kokybei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todėl</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svarbu</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imtis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veiksmų</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kad</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būtų</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išvengta</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neigiamo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poveikio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Štai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keletas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rekomendacijų</a:t>
            </a:r>
            <a:r>
              <a:rPr lang="en-US" sz="1900" dirty="0">
                <a:solidFill>
                  <a:srgbClr val="15213F"/>
                </a:solidFill>
                <a:latin typeface="Roboto"/>
                <a:ea typeface="Roboto"/>
                <a:cs typeface="Roboto"/>
                <a:sym typeface="Roboto"/>
              </a:rPr>
              <a:t>:</a:t>
            </a:r>
            <a:endParaRPr sz="1900" dirty="0">
              <a:solidFill>
                <a:schemeClr val="dk1"/>
              </a:solidFill>
              <a:latin typeface="Calibri"/>
              <a:ea typeface="Calibri"/>
              <a:cs typeface="Calibri"/>
              <a:sym typeface="Calibri"/>
            </a:endParaRPr>
          </a:p>
        </p:txBody>
      </p:sp>
      <p:sp>
        <p:nvSpPr>
          <p:cNvPr id="410" name="Google Shape;410;p20"/>
          <p:cNvSpPr/>
          <p:nvPr/>
        </p:nvSpPr>
        <p:spPr>
          <a:xfrm>
            <a:off x="1258967" y="3827859"/>
            <a:ext cx="12507397" cy="79009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Sumažinti vandens taršą, pavyzdžiui, naudojant ekologiškas žemės ūkio praktikas, įrengiant nuotekų valymo sistemas ir rūpinantis atliekų tvarkymu.</a:t>
            </a:r>
            <a:endParaRPr sz="1900">
              <a:solidFill>
                <a:schemeClr val="dk1"/>
              </a:solidFill>
              <a:latin typeface="Calibri"/>
              <a:ea typeface="Calibri"/>
              <a:cs typeface="Calibri"/>
              <a:sym typeface="Calibri"/>
            </a:endParaRPr>
          </a:p>
        </p:txBody>
      </p:sp>
      <p:sp>
        <p:nvSpPr>
          <p:cNvPr id="411" name="Google Shape;411;p20"/>
          <p:cNvSpPr/>
          <p:nvPr/>
        </p:nvSpPr>
        <p:spPr>
          <a:xfrm>
            <a:off x="1258967" y="4704278"/>
            <a:ext cx="12507397" cy="39504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dirty="0" err="1">
                <a:solidFill>
                  <a:srgbClr val="15213F"/>
                </a:solidFill>
                <a:latin typeface="Roboto"/>
                <a:ea typeface="Roboto"/>
                <a:cs typeface="Roboto"/>
                <a:sym typeface="Roboto"/>
              </a:rPr>
              <a:t>Taupyti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vandenį</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pavyzdžiui</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naudojant</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vandentiekio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taupymo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priemones</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namuose</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ir</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darbo</a:t>
            </a:r>
            <a:r>
              <a:rPr lang="en-US" sz="1900" dirty="0">
                <a:solidFill>
                  <a:srgbClr val="15213F"/>
                </a:solidFill>
                <a:latin typeface="Roboto"/>
                <a:ea typeface="Roboto"/>
                <a:cs typeface="Roboto"/>
                <a:sym typeface="Roboto"/>
              </a:rPr>
              <a:t> </a:t>
            </a:r>
            <a:r>
              <a:rPr lang="en-US" sz="1900" dirty="0" err="1">
                <a:solidFill>
                  <a:srgbClr val="15213F"/>
                </a:solidFill>
                <a:latin typeface="Roboto"/>
                <a:ea typeface="Roboto"/>
                <a:cs typeface="Roboto"/>
                <a:sym typeface="Roboto"/>
              </a:rPr>
              <a:t>vietose</a:t>
            </a:r>
            <a:r>
              <a:rPr lang="en-US" sz="1900" dirty="0">
                <a:solidFill>
                  <a:srgbClr val="15213F"/>
                </a:solidFill>
                <a:latin typeface="Roboto"/>
                <a:ea typeface="Roboto"/>
                <a:cs typeface="Roboto"/>
                <a:sym typeface="Roboto"/>
              </a:rPr>
              <a:t>.</a:t>
            </a:r>
            <a:endParaRPr sz="1900" dirty="0">
              <a:solidFill>
                <a:schemeClr val="dk1"/>
              </a:solidFill>
              <a:latin typeface="Calibri"/>
              <a:ea typeface="Calibri"/>
              <a:cs typeface="Calibri"/>
              <a:sym typeface="Calibri"/>
            </a:endParaRPr>
          </a:p>
        </p:txBody>
      </p:sp>
      <p:sp>
        <p:nvSpPr>
          <p:cNvPr id="412" name="Google Shape;412;p20"/>
          <p:cNvSpPr/>
          <p:nvPr/>
        </p:nvSpPr>
        <p:spPr>
          <a:xfrm>
            <a:off x="1258967" y="5185648"/>
            <a:ext cx="12507397" cy="39504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Skatinti aplinkosaugos sąmoningumą ir edukaciją apie vandens svarbą ir jo išsaugojimą.</a:t>
            </a:r>
            <a:endParaRPr sz="1900">
              <a:solidFill>
                <a:schemeClr val="dk1"/>
              </a:solidFill>
              <a:latin typeface="Calibri"/>
              <a:ea typeface="Calibri"/>
              <a:cs typeface="Calibri"/>
              <a:sym typeface="Calibri"/>
            </a:endParaRPr>
          </a:p>
        </p:txBody>
      </p:sp>
      <p:sp>
        <p:nvSpPr>
          <p:cNvPr id="413" name="Google Shape;413;p20"/>
          <p:cNvSpPr/>
          <p:nvPr/>
        </p:nvSpPr>
        <p:spPr>
          <a:xfrm>
            <a:off x="1258967" y="5667018"/>
            <a:ext cx="12507397" cy="790099"/>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15213F"/>
              </a:buClr>
              <a:buSzPts val="1900"/>
              <a:buFont typeface="Roboto"/>
              <a:buChar char="•"/>
            </a:pPr>
            <a:r>
              <a:rPr lang="en-US" sz="1900">
                <a:solidFill>
                  <a:srgbClr val="15213F"/>
                </a:solidFill>
                <a:latin typeface="Roboto"/>
                <a:ea typeface="Roboto"/>
                <a:cs typeface="Roboto"/>
                <a:sym typeface="Roboto"/>
              </a:rPr>
              <a:t>Palaikyti vandens telkinių monitoringą ir tyrimus, kad būtų galima stebėti vandens kokybę ir laiku imtis veiksmų, jei reikia.</a:t>
            </a:r>
            <a:endParaRPr sz="1900">
              <a:solidFill>
                <a:schemeClr val="dk1"/>
              </a:solidFill>
              <a:latin typeface="Calibri"/>
              <a:ea typeface="Calibri"/>
              <a:cs typeface="Calibri"/>
              <a:sym typeface="Calibri"/>
            </a:endParaRPr>
          </a:p>
        </p:txBody>
      </p:sp>
      <p:sp>
        <p:nvSpPr>
          <p:cNvPr id="414" name="Google Shape;414;p20"/>
          <p:cNvSpPr/>
          <p:nvPr/>
        </p:nvSpPr>
        <p:spPr>
          <a:xfrm>
            <a:off x="864037" y="6734770"/>
            <a:ext cx="12902327" cy="395049"/>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Clr>
                <a:srgbClr val="15213F"/>
              </a:buClr>
              <a:buSzPts val="1900"/>
              <a:buFont typeface="Roboto"/>
              <a:buNone/>
            </a:pPr>
            <a:r>
              <a:rPr lang="en-US" sz="1900">
                <a:solidFill>
                  <a:srgbClr val="15213F"/>
                </a:solidFill>
                <a:latin typeface="Roboto"/>
                <a:ea typeface="Roboto"/>
                <a:cs typeface="Roboto"/>
                <a:sym typeface="Roboto"/>
              </a:rPr>
              <a:t>Sujungę pastangas ir įgyvendinę šias rekomendacijas, galime išsaugoti vandens telkinius ateities kartoms.</a:t>
            </a:r>
            <a:endParaRPr sz="19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1"/>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2" name="Google Shape;422;p21"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423" name="Google Shape;423;p21"/>
          <p:cNvSpPr/>
          <p:nvPr/>
        </p:nvSpPr>
        <p:spPr>
          <a:xfrm>
            <a:off x="6280190" y="946904"/>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51617"/>
              </a:buClr>
              <a:buSzPts val="4450"/>
              <a:buFont typeface="Montserrat"/>
              <a:buNone/>
            </a:pPr>
            <a:r>
              <a:rPr lang="en-US" sz="4450" b="1">
                <a:solidFill>
                  <a:srgbClr val="151617"/>
                </a:solidFill>
                <a:latin typeface="Montserrat"/>
                <a:ea typeface="Montserrat"/>
                <a:cs typeface="Montserrat"/>
                <a:sym typeface="Montserrat"/>
              </a:rPr>
              <a:t>Išvados ir rekomendacijos</a:t>
            </a:r>
            <a:endParaRPr sz="4450">
              <a:solidFill>
                <a:schemeClr val="dk1"/>
              </a:solidFill>
              <a:latin typeface="Calibri"/>
              <a:ea typeface="Calibri"/>
              <a:cs typeface="Calibri"/>
              <a:sym typeface="Calibri"/>
            </a:endParaRPr>
          </a:p>
        </p:txBody>
      </p:sp>
      <p:sp>
        <p:nvSpPr>
          <p:cNvPr id="424" name="Google Shape;424;p21"/>
          <p:cNvSpPr/>
          <p:nvPr/>
        </p:nvSpPr>
        <p:spPr>
          <a:xfrm>
            <a:off x="6280190" y="2704624"/>
            <a:ext cx="75564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Vandens telkiniai yra brangus išteklius, kurį būtina saugoti.</a:t>
            </a:r>
            <a:endParaRPr sz="1750">
              <a:solidFill>
                <a:schemeClr val="dk1"/>
              </a:solidFill>
              <a:latin typeface="Calibri"/>
              <a:ea typeface="Calibri"/>
              <a:cs typeface="Calibri"/>
              <a:sym typeface="Calibri"/>
            </a:endParaRPr>
          </a:p>
        </p:txBody>
      </p:sp>
      <p:sp>
        <p:nvSpPr>
          <p:cNvPr id="425" name="Google Shape;425;p21"/>
          <p:cNvSpPr/>
          <p:nvPr/>
        </p:nvSpPr>
        <p:spPr>
          <a:xfrm>
            <a:off x="6280190" y="3322677"/>
            <a:ext cx="3664863" cy="2047994"/>
          </a:xfrm>
          <a:prstGeom prst="roundRect">
            <a:avLst>
              <a:gd name="adj" fmla="val 446"/>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a:off x="6514624" y="355711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Apsauga</a:t>
            </a:r>
            <a:endParaRPr sz="2200">
              <a:solidFill>
                <a:schemeClr val="dk1"/>
              </a:solidFill>
              <a:latin typeface="Calibri"/>
              <a:ea typeface="Calibri"/>
              <a:cs typeface="Calibri"/>
              <a:sym typeface="Calibri"/>
            </a:endParaRPr>
          </a:p>
        </p:txBody>
      </p:sp>
      <p:sp>
        <p:nvSpPr>
          <p:cNvPr id="427" name="Google Shape;427;p21"/>
          <p:cNvSpPr/>
          <p:nvPr/>
        </p:nvSpPr>
        <p:spPr>
          <a:xfrm>
            <a:off x="6514624" y="4047530"/>
            <a:ext cx="3195995"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Reikia mažinti taršą, valyti užterštus vandens telkinius, taupyti vandenį.</a:t>
            </a:r>
            <a:endParaRPr sz="1750">
              <a:solidFill>
                <a:schemeClr val="dk1"/>
              </a:solidFill>
              <a:latin typeface="Calibri"/>
              <a:ea typeface="Calibri"/>
              <a:cs typeface="Calibri"/>
              <a:sym typeface="Calibri"/>
            </a:endParaRPr>
          </a:p>
        </p:txBody>
      </p:sp>
      <p:sp>
        <p:nvSpPr>
          <p:cNvPr id="428" name="Google Shape;428;p21"/>
          <p:cNvSpPr/>
          <p:nvPr/>
        </p:nvSpPr>
        <p:spPr>
          <a:xfrm>
            <a:off x="10171867" y="3322677"/>
            <a:ext cx="3664863" cy="2047994"/>
          </a:xfrm>
          <a:prstGeom prst="roundRect">
            <a:avLst>
              <a:gd name="adj" fmla="val 446"/>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10406301" y="355711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Atsakomybė</a:t>
            </a:r>
            <a:endParaRPr sz="2200">
              <a:solidFill>
                <a:schemeClr val="dk1"/>
              </a:solidFill>
              <a:latin typeface="Calibri"/>
              <a:ea typeface="Calibri"/>
              <a:cs typeface="Calibri"/>
              <a:sym typeface="Calibri"/>
            </a:endParaRPr>
          </a:p>
        </p:txBody>
      </p:sp>
      <p:sp>
        <p:nvSpPr>
          <p:cNvPr id="430" name="Google Shape;430;p21"/>
          <p:cNvSpPr/>
          <p:nvPr/>
        </p:nvSpPr>
        <p:spPr>
          <a:xfrm>
            <a:off x="10406301" y="4047530"/>
            <a:ext cx="3195995"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Kiekvienas žmogus turi prisidėti prie vandens telkinių išsaugojimo.</a:t>
            </a:r>
            <a:endParaRPr sz="1750">
              <a:solidFill>
                <a:schemeClr val="dk1"/>
              </a:solidFill>
              <a:latin typeface="Calibri"/>
              <a:ea typeface="Calibri"/>
              <a:cs typeface="Calibri"/>
              <a:sym typeface="Calibri"/>
            </a:endParaRPr>
          </a:p>
        </p:txBody>
      </p:sp>
      <p:sp>
        <p:nvSpPr>
          <p:cNvPr id="431" name="Google Shape;431;p21"/>
          <p:cNvSpPr/>
          <p:nvPr/>
        </p:nvSpPr>
        <p:spPr>
          <a:xfrm>
            <a:off x="6280190" y="5597485"/>
            <a:ext cx="7556421" cy="1685092"/>
          </a:xfrm>
          <a:prstGeom prst="roundRect">
            <a:avLst>
              <a:gd name="adj" fmla="val 543"/>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1"/>
          <p:cNvSpPr/>
          <p:nvPr/>
        </p:nvSpPr>
        <p:spPr>
          <a:xfrm>
            <a:off x="6514624" y="583191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Ateitis</a:t>
            </a:r>
            <a:endParaRPr sz="2200">
              <a:solidFill>
                <a:schemeClr val="dk1"/>
              </a:solidFill>
              <a:latin typeface="Calibri"/>
              <a:ea typeface="Calibri"/>
              <a:cs typeface="Calibri"/>
              <a:sym typeface="Calibri"/>
            </a:endParaRPr>
          </a:p>
        </p:txBody>
      </p:sp>
      <p:sp>
        <p:nvSpPr>
          <p:cNvPr id="433" name="Google Shape;433;p21"/>
          <p:cNvSpPr/>
          <p:nvPr/>
        </p:nvSpPr>
        <p:spPr>
          <a:xfrm>
            <a:off x="6514624" y="6322338"/>
            <a:ext cx="7087553"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Ateityje būtina investuoti į vandens valymo infrastruktūrą ir technologijas.</a:t>
            </a:r>
            <a:endParaRPr sz="175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t-LT" dirty="0" smtClean="0"/>
              <a:t>Rekomendacijos</a:t>
            </a:r>
            <a:endParaRPr lang="en-US" dirty="0"/>
          </a:p>
        </p:txBody>
      </p:sp>
      <p:sp>
        <p:nvSpPr>
          <p:cNvPr id="5" name="Text Placeholder 4"/>
          <p:cNvSpPr>
            <a:spLocks noGrp="1"/>
          </p:cNvSpPr>
          <p:nvPr>
            <p:ph type="body" idx="1"/>
          </p:nvPr>
        </p:nvSpPr>
        <p:spPr/>
        <p:txBody>
          <a:bodyPr/>
          <a:lstStyle/>
          <a:p>
            <a:r>
              <a:rPr lang="lt-LT" dirty="0" smtClean="0"/>
              <a:t>Mokiniai gali atlikti projektinius darbus.</a:t>
            </a:r>
          </a:p>
          <a:p>
            <a:r>
              <a:rPr lang="lt-LT" dirty="0" smtClean="0"/>
              <a:t>Pamokas integruoti kartu su geografijos, biologijos dalykais.</a:t>
            </a:r>
          </a:p>
          <a:p>
            <a:r>
              <a:rPr lang="lt-LT" dirty="0" smtClean="0"/>
              <a:t>Taikyti darnaus vystymosi principus. </a:t>
            </a:r>
            <a:endParaRPr lang="en-US" dirty="0"/>
          </a:p>
        </p:txBody>
      </p:sp>
    </p:spTree>
    <p:extLst>
      <p:ext uri="{BB962C8B-B14F-4D97-AF65-F5344CB8AC3E}">
        <p14:creationId xmlns:p14="http://schemas.microsoft.com/office/powerpoint/2010/main" val="1877935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998220" y="2051686"/>
            <a:ext cx="12618720" cy="1645103"/>
          </a:xfrm>
          <a:prstGeom prst="rect">
            <a:avLst/>
          </a:prstGeom>
          <a:noFill/>
          <a:ln>
            <a:noFill/>
          </a:ln>
        </p:spPr>
        <p:txBody>
          <a:bodyPr spcFirstLastPara="1" wrap="square" lIns="109710" tIns="54840" rIns="109710" bIns="54840" anchor="t" anchorCtr="0">
            <a:normAutofit/>
          </a:bodyPr>
          <a:lstStyle/>
          <a:p>
            <a:pPr>
              <a:buSzPts val="6000"/>
            </a:pPr>
            <a:r>
              <a:rPr lang="lt-LT"/>
              <a:t>Pirmoji pamoka</a:t>
            </a:r>
            <a:endParaRPr/>
          </a:p>
        </p:txBody>
      </p:sp>
      <p:sp>
        <p:nvSpPr>
          <p:cNvPr id="97" name="Google Shape;97;p3"/>
          <p:cNvSpPr txBox="1">
            <a:spLocks noGrp="1"/>
          </p:cNvSpPr>
          <p:nvPr>
            <p:ph type="body" idx="1"/>
          </p:nvPr>
        </p:nvSpPr>
        <p:spPr>
          <a:xfrm>
            <a:off x="1013460" y="3214688"/>
            <a:ext cx="12618720" cy="1800224"/>
          </a:xfrm>
          <a:prstGeom prst="rect">
            <a:avLst/>
          </a:prstGeom>
          <a:noFill/>
          <a:ln>
            <a:noFill/>
          </a:ln>
        </p:spPr>
        <p:txBody>
          <a:bodyPr spcFirstLastPara="1" wrap="square" lIns="109710" tIns="54840" rIns="109710" bIns="54840" anchor="t" anchorCtr="0">
            <a:normAutofit fontScale="85000" lnSpcReduction="10000"/>
          </a:bodyPr>
          <a:lstStyle/>
          <a:p>
            <a:pPr algn="just"/>
            <a:r>
              <a:rPr lang="lt-LT" sz="2800" dirty="0"/>
              <a:t>Susipažįstama su vandens pasiskirstymu Lietuvoje ir pasaulyje, klasifikuojant gamtinį vandenį pagal jame ištirpusių druskų koncentraciją, pabrėžiant gėlo vandens išteklių svarbą.</a:t>
            </a:r>
          </a:p>
          <a:p>
            <a:pPr algn="just"/>
            <a:r>
              <a:rPr lang="lt-LT" sz="2800" dirty="0"/>
              <a:t>Formuojamas supratimas apie vandens kietumą (kietį), nagrinėjant jo </a:t>
            </a:r>
            <a:r>
              <a:rPr lang="lt-LT" sz="2800" dirty="0" err="1"/>
              <a:t>privalumus</a:t>
            </a:r>
            <a:r>
              <a:rPr lang="lt-LT" sz="2800" dirty="0"/>
              <a:t> bei trūkumus, aptariami vandens kietumo šalinimo būdai (kaitinimas, distiliavimas). </a:t>
            </a:r>
          </a:p>
          <a:p>
            <a:pPr marL="0" indent="0" algn="just">
              <a:buSzPts val="2400"/>
            </a:pPr>
            <a:endParaRPr dirty="0">
              <a:latin typeface="Times New Roman"/>
              <a:ea typeface="Times New Roman"/>
              <a:cs typeface="Times New Roman"/>
              <a:sym typeface="Times New Roman"/>
            </a:endParaRPr>
          </a:p>
          <a:p>
            <a:pPr marL="0" indent="0">
              <a:buSzPts val="2400"/>
            </a:pPr>
            <a:endParaRPr dirty="0"/>
          </a:p>
        </p:txBody>
      </p:sp>
    </p:spTree>
    <p:extLst>
      <p:ext uri="{BB962C8B-B14F-4D97-AF65-F5344CB8AC3E}">
        <p14:creationId xmlns:p14="http://schemas.microsoft.com/office/powerpoint/2010/main" val="3867484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1005840" y="180150"/>
            <a:ext cx="12618720" cy="1080904"/>
          </a:xfrm>
          <a:prstGeom prst="rect">
            <a:avLst/>
          </a:prstGeom>
          <a:noFill/>
          <a:ln>
            <a:noFill/>
          </a:ln>
        </p:spPr>
        <p:txBody>
          <a:bodyPr spcFirstLastPara="1" wrap="square" lIns="109710" tIns="54840" rIns="109710" bIns="54840" anchor="ctr" anchorCtr="0">
            <a:normAutofit/>
          </a:bodyPr>
          <a:lstStyle/>
          <a:p>
            <a:pPr algn="ctr">
              <a:buSzPts val="4400"/>
            </a:pPr>
            <a:r>
              <a:rPr lang="lt-LT" b="1" dirty="0" smtClean="0"/>
              <a:t>Pamokos </a:t>
            </a:r>
            <a:r>
              <a:rPr lang="lt-LT" b="1" dirty="0"/>
              <a:t>sąsaja su programa</a:t>
            </a:r>
            <a:endParaRPr dirty="0"/>
          </a:p>
        </p:txBody>
      </p:sp>
      <p:sp>
        <p:nvSpPr>
          <p:cNvPr id="103" name="Google Shape;103;p4"/>
          <p:cNvSpPr txBox="1">
            <a:spLocks noGrp="1"/>
          </p:cNvSpPr>
          <p:nvPr>
            <p:ph type="body" idx="1"/>
          </p:nvPr>
        </p:nvSpPr>
        <p:spPr>
          <a:xfrm>
            <a:off x="1005840" y="1588600"/>
            <a:ext cx="12618720" cy="6202850"/>
          </a:xfrm>
          <a:prstGeom prst="rect">
            <a:avLst/>
          </a:prstGeom>
          <a:noFill/>
          <a:ln>
            <a:noFill/>
          </a:ln>
        </p:spPr>
        <p:txBody>
          <a:bodyPr spcFirstLastPara="1" wrap="square" lIns="109710" tIns="54840" rIns="109710" bIns="54840" anchor="t" anchorCtr="0">
            <a:normAutofit/>
          </a:bodyPr>
          <a:lstStyle/>
          <a:p>
            <a:pPr marL="274320" indent="-274320" algn="just">
              <a:spcBef>
                <a:spcPts val="0"/>
              </a:spcBef>
              <a:buSzPts val="2800"/>
            </a:pPr>
            <a:r>
              <a:rPr lang="lt-LT" dirty="0"/>
              <a:t>Pasiekimų sritis</a:t>
            </a:r>
            <a:endParaRPr dirty="0"/>
          </a:p>
          <a:p>
            <a:pPr marL="274320" indent="-274320" algn="just">
              <a:buClr>
                <a:srgbClr val="000000"/>
              </a:buClr>
              <a:buSzPts val="2400"/>
              <a:buFont typeface="Noto Sans Symbols"/>
              <a:buChar char="❑"/>
            </a:pPr>
            <a:r>
              <a:rPr lang="lt-LT" sz="2880" dirty="0">
                <a:solidFill>
                  <a:srgbClr val="000000"/>
                </a:solidFill>
              </a:rPr>
              <a:t> Gamtamokslinis komunikavimas </a:t>
            </a:r>
            <a:r>
              <a:rPr lang="lt-LT" sz="2880" dirty="0"/>
              <a:t>(B) </a:t>
            </a:r>
            <a:endParaRPr sz="2880" dirty="0"/>
          </a:p>
          <a:p>
            <a:pPr marL="0" indent="0" algn="just">
              <a:buSzPts val="2400"/>
              <a:buNone/>
            </a:pPr>
            <a:r>
              <a:rPr lang="lt-LT" sz="2880" dirty="0"/>
              <a:t>Tinkamai taiko chemijos sąvokas, terminus, sutartinius ženklus, aiškindamas reiškinius, tinkamai užrašo ir naudoja fizikinių dydžių ir cheminių elementų simbolius, užrašo chemines formules, jungia kelias skaičiavimo formules, matavimo vienetus verčia daliniais ir kartotiniais.</a:t>
            </a:r>
            <a:endParaRPr dirty="0"/>
          </a:p>
          <a:p>
            <a:pPr marL="274320" indent="-274320" algn="just">
              <a:buSzPts val="2400"/>
              <a:buFont typeface="Noto Sans Symbols"/>
              <a:buChar char="❑"/>
            </a:pPr>
            <a:r>
              <a:rPr lang="lt-LT" sz="2880" dirty="0"/>
              <a:t> </a:t>
            </a:r>
            <a:r>
              <a:rPr lang="lt-LT" dirty="0"/>
              <a:t>Žmogaus ir aplinkos dermės pažinimas (F</a:t>
            </a:r>
            <a:r>
              <a:rPr lang="lt-LT" dirty="0" smtClean="0"/>
              <a:t>)</a:t>
            </a:r>
          </a:p>
          <a:p>
            <a:pPr marL="0" indent="0" algn="just">
              <a:buSzPts val="2400"/>
              <a:buNone/>
            </a:pPr>
            <a:r>
              <a:rPr lang="lt-LT" sz="2800" dirty="0"/>
              <a:t>Diskutuoja apie gamtos saugojimo, racionalaus išteklių vartojimo ir antrinių žaliavų perdirbimo svarbą. Siūlo aplinkos ir išteklių apsaugos būdų, nagrinėja jų pritaikymo konkrečioje situacijoje  galimybes. Dalyvauja mokyklos, vietos bendruomenės ir gamtosaugos organizacijų akcijose, projektuose ir kitose </a:t>
            </a:r>
            <a:r>
              <a:rPr lang="lt-LT" sz="2800" dirty="0" smtClean="0"/>
              <a:t>veiklose.</a:t>
            </a:r>
            <a:endParaRPr sz="2800" dirty="0">
              <a:highlight>
                <a:srgbClr val="FFFF00"/>
              </a:highlight>
            </a:endParaRPr>
          </a:p>
        </p:txBody>
      </p:sp>
    </p:spTree>
    <p:extLst>
      <p:ext uri="{BB962C8B-B14F-4D97-AF65-F5344CB8AC3E}">
        <p14:creationId xmlns:p14="http://schemas.microsoft.com/office/powerpoint/2010/main" val="236222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94" name="Google Shape;94;p1"/>
          <p:cNvSpPr/>
          <p:nvPr/>
        </p:nvSpPr>
        <p:spPr>
          <a:xfrm>
            <a:off x="6280190" y="1425535"/>
            <a:ext cx="7556421" cy="2934653"/>
          </a:xfrm>
          <a:prstGeom prst="rect">
            <a:avLst/>
          </a:prstGeom>
          <a:noFill/>
          <a:ln>
            <a:noFill/>
          </a:ln>
        </p:spPr>
        <p:txBody>
          <a:bodyPr spcFirstLastPara="1" wrap="square" lIns="0" tIns="0" rIns="0" bIns="0" anchor="t" anchorCtr="0">
            <a:noAutofit/>
          </a:bodyPr>
          <a:lstStyle/>
          <a:p>
            <a:pPr marL="0" marR="0" lvl="0" indent="0" algn="l" rtl="0">
              <a:lnSpc>
                <a:spcPct val="125203"/>
              </a:lnSpc>
              <a:spcBef>
                <a:spcPts val="0"/>
              </a:spcBef>
              <a:spcAft>
                <a:spcPts val="0"/>
              </a:spcAft>
              <a:buClr>
                <a:srgbClr val="151617"/>
              </a:buClr>
              <a:buSzPts val="6150"/>
              <a:buFont typeface="Montserrat"/>
              <a:buNone/>
            </a:pPr>
            <a:r>
              <a:rPr lang="en-US" sz="6150" b="1" i="0" u="none" strike="noStrike" cap="none">
                <a:solidFill>
                  <a:srgbClr val="151617"/>
                </a:solidFill>
                <a:latin typeface="Montserrat"/>
                <a:ea typeface="Montserrat"/>
                <a:cs typeface="Montserrat"/>
                <a:sym typeface="Montserrat"/>
              </a:rPr>
              <a:t>Vandens telkiniai, tarša ir valymas</a:t>
            </a:r>
            <a:endParaRPr sz="6150" b="0" i="0" u="none" strike="noStrike" cap="none">
              <a:solidFill>
                <a:schemeClr val="dk1"/>
              </a:solidFill>
              <a:latin typeface="Calibri"/>
              <a:ea typeface="Calibri"/>
              <a:cs typeface="Calibri"/>
              <a:sym typeface="Calibri"/>
            </a:endParaRPr>
          </a:p>
        </p:txBody>
      </p:sp>
      <p:sp>
        <p:nvSpPr>
          <p:cNvPr id="95" name="Google Shape;95;p1"/>
          <p:cNvSpPr/>
          <p:nvPr/>
        </p:nvSpPr>
        <p:spPr>
          <a:xfrm>
            <a:off x="6280190" y="4700349"/>
            <a:ext cx="7556421"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b="0" i="0" u="none" strike="noStrike" cap="none">
                <a:solidFill>
                  <a:srgbClr val="151617"/>
                </a:solidFill>
                <a:latin typeface="Inconsolata"/>
                <a:ea typeface="Inconsolata"/>
                <a:cs typeface="Inconsolata"/>
                <a:sym typeface="Inconsolata"/>
              </a:rPr>
              <a:t>Šiame pristatyme nagrinėsime vandens telkinius, jų taršą ir valymą. Susipažinsime su vandens pasiskirstymu Lietuvoje ir pasaulyje, apžvelgsime vandens klasifikavimą pagal ištirpusių druskų koncentraciją ir ištirsime gėlo vandens išteklių svarbą.</a:t>
            </a:r>
            <a:endParaRPr sz="1750" b="0" i="0" u="none" strike="noStrike" cap="none">
              <a:solidFill>
                <a:schemeClr val="dk1"/>
              </a:solidFill>
              <a:latin typeface="Calibri"/>
              <a:ea typeface="Calibri"/>
              <a:cs typeface="Calibri"/>
              <a:sym typeface="Calibri"/>
            </a:endParaRPr>
          </a:p>
        </p:txBody>
      </p:sp>
      <p:sp>
        <p:nvSpPr>
          <p:cNvPr id="96" name="Google Shape;96;p1"/>
          <p:cNvSpPr/>
          <p:nvPr/>
        </p:nvSpPr>
        <p:spPr>
          <a:xfrm>
            <a:off x="6280190" y="6424017"/>
            <a:ext cx="362903" cy="362903"/>
          </a:xfrm>
          <a:prstGeom prst="roundRect">
            <a:avLst>
              <a:gd name="adj" fmla="val 25194296"/>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93790" y="1638300"/>
            <a:ext cx="130428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51617"/>
              </a:buClr>
              <a:buSzPts val="4450"/>
              <a:buFont typeface="Montserrat"/>
              <a:buNone/>
            </a:pPr>
            <a:r>
              <a:rPr lang="en-US" sz="4450" b="1">
                <a:solidFill>
                  <a:srgbClr val="151617"/>
                </a:solidFill>
                <a:latin typeface="Montserrat"/>
                <a:ea typeface="Montserrat"/>
                <a:cs typeface="Montserrat"/>
                <a:sym typeface="Montserrat"/>
              </a:rPr>
              <a:t>Vandens pasiskirstymas Lietuvoje ir pasaulyje</a:t>
            </a:r>
            <a:endParaRPr sz="4450">
              <a:solidFill>
                <a:schemeClr val="dk1"/>
              </a:solidFill>
              <a:latin typeface="Calibri"/>
              <a:ea typeface="Calibri"/>
              <a:cs typeface="Calibri"/>
              <a:sym typeface="Calibri"/>
            </a:endParaRPr>
          </a:p>
        </p:txBody>
      </p:sp>
      <p:sp>
        <p:nvSpPr>
          <p:cNvPr id="105" name="Google Shape;105;p2"/>
          <p:cNvSpPr/>
          <p:nvPr/>
        </p:nvSpPr>
        <p:spPr>
          <a:xfrm>
            <a:off x="793790" y="3509486"/>
            <a:ext cx="1304282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Vanduo Žemėje yra pasiskirstęs netolygiai. Pasaulyje daugiausia yra sūriųjų vandenynų ir jūrų vandens, o gėlas vanduo sudaro nedidelę dalį.</a:t>
            </a:r>
            <a:endParaRPr sz="1750">
              <a:solidFill>
                <a:schemeClr val="dk1"/>
              </a:solidFill>
              <a:latin typeface="Calibri"/>
              <a:ea typeface="Calibri"/>
              <a:cs typeface="Calibri"/>
              <a:sym typeface="Calibri"/>
            </a:endParaRPr>
          </a:p>
        </p:txBody>
      </p:sp>
      <p:sp>
        <p:nvSpPr>
          <p:cNvPr id="106" name="Google Shape;106;p2"/>
          <p:cNvSpPr/>
          <p:nvPr/>
        </p:nvSpPr>
        <p:spPr>
          <a:xfrm>
            <a:off x="793790" y="471725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Pasaulyje</a:t>
            </a:r>
            <a:endParaRPr sz="2200">
              <a:solidFill>
                <a:schemeClr val="dk1"/>
              </a:solidFill>
              <a:latin typeface="Calibri"/>
              <a:ea typeface="Calibri"/>
              <a:cs typeface="Calibri"/>
              <a:sym typeface="Calibri"/>
            </a:endParaRPr>
          </a:p>
        </p:txBody>
      </p:sp>
      <p:sp>
        <p:nvSpPr>
          <p:cNvPr id="107" name="Google Shape;107;p2"/>
          <p:cNvSpPr/>
          <p:nvPr/>
        </p:nvSpPr>
        <p:spPr>
          <a:xfrm>
            <a:off x="793790" y="5298400"/>
            <a:ext cx="3978116"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Didžioji dalis vandens yra sūrus. Tik nedidelė dalis yra gėlas vanduo, tinkamas gerti.</a:t>
            </a:r>
            <a:endParaRPr sz="1750">
              <a:solidFill>
                <a:schemeClr val="dk1"/>
              </a:solidFill>
              <a:latin typeface="Calibri"/>
              <a:ea typeface="Calibri"/>
              <a:cs typeface="Calibri"/>
              <a:sym typeface="Calibri"/>
            </a:endParaRPr>
          </a:p>
        </p:txBody>
      </p:sp>
      <p:sp>
        <p:nvSpPr>
          <p:cNvPr id="108" name="Google Shape;108;p2"/>
          <p:cNvSpPr/>
          <p:nvPr/>
        </p:nvSpPr>
        <p:spPr>
          <a:xfrm>
            <a:off x="5332928" y="471725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Lietuvoje</a:t>
            </a:r>
            <a:endParaRPr sz="2200">
              <a:solidFill>
                <a:schemeClr val="dk1"/>
              </a:solidFill>
              <a:latin typeface="Calibri"/>
              <a:ea typeface="Calibri"/>
              <a:cs typeface="Calibri"/>
              <a:sym typeface="Calibri"/>
            </a:endParaRPr>
          </a:p>
        </p:txBody>
      </p:sp>
      <p:sp>
        <p:nvSpPr>
          <p:cNvPr id="109" name="Google Shape;109;p2"/>
          <p:cNvSpPr/>
          <p:nvPr/>
        </p:nvSpPr>
        <p:spPr>
          <a:xfrm>
            <a:off x="5332928" y="5298400"/>
            <a:ext cx="3978116"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Lietuva turi daug ežerų ir upių. Šalis turi daug gėlo vandens išteklių.</a:t>
            </a:r>
            <a:endParaRPr sz="1750">
              <a:solidFill>
                <a:schemeClr val="dk1"/>
              </a:solidFill>
              <a:latin typeface="Calibri"/>
              <a:ea typeface="Calibri"/>
              <a:cs typeface="Calibri"/>
              <a:sym typeface="Calibri"/>
            </a:endParaRPr>
          </a:p>
        </p:txBody>
      </p:sp>
      <p:sp>
        <p:nvSpPr>
          <p:cNvPr id="110" name="Google Shape;110;p2"/>
          <p:cNvSpPr/>
          <p:nvPr/>
        </p:nvSpPr>
        <p:spPr>
          <a:xfrm>
            <a:off x="9872067" y="471725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51617"/>
              </a:buClr>
              <a:buSzPts val="2200"/>
              <a:buFont typeface="Montserrat"/>
              <a:buNone/>
            </a:pPr>
            <a:r>
              <a:rPr lang="en-US" sz="2200" b="1">
                <a:solidFill>
                  <a:srgbClr val="151617"/>
                </a:solidFill>
                <a:latin typeface="Montserrat"/>
                <a:ea typeface="Montserrat"/>
                <a:cs typeface="Montserrat"/>
                <a:sym typeface="Montserrat"/>
              </a:rPr>
              <a:t>Pasiskirstymas</a:t>
            </a:r>
            <a:endParaRPr sz="2200">
              <a:solidFill>
                <a:schemeClr val="dk1"/>
              </a:solidFill>
              <a:latin typeface="Calibri"/>
              <a:ea typeface="Calibri"/>
              <a:cs typeface="Calibri"/>
              <a:sym typeface="Calibri"/>
            </a:endParaRPr>
          </a:p>
        </p:txBody>
      </p:sp>
      <p:sp>
        <p:nvSpPr>
          <p:cNvPr id="111" name="Google Shape;111;p2"/>
          <p:cNvSpPr/>
          <p:nvPr/>
        </p:nvSpPr>
        <p:spPr>
          <a:xfrm>
            <a:off x="9872067" y="5298400"/>
            <a:ext cx="3978116"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Vanduo pasiskirstęs netolygiai. Kai kuriose šalyse jo trūksta, o kitose - perteklius.</a:t>
            </a:r>
            <a:endParaRPr sz="175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3"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20" name="Google Shape;120;p3"/>
          <p:cNvSpPr/>
          <p:nvPr/>
        </p:nvSpPr>
        <p:spPr>
          <a:xfrm>
            <a:off x="6280190" y="901303"/>
            <a:ext cx="7556421" cy="212633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51617"/>
              </a:buClr>
              <a:buSzPts val="4450"/>
              <a:buFont typeface="Montserrat"/>
              <a:buNone/>
            </a:pPr>
            <a:r>
              <a:rPr lang="en-US" sz="4450" b="1">
                <a:solidFill>
                  <a:srgbClr val="151617"/>
                </a:solidFill>
                <a:latin typeface="Montserrat"/>
                <a:ea typeface="Montserrat"/>
                <a:cs typeface="Montserrat"/>
                <a:sym typeface="Montserrat"/>
              </a:rPr>
              <a:t>Vandens klasifikavimas pagal ištirpusių druskų koncentraciją</a:t>
            </a:r>
            <a:endParaRPr sz="4450">
              <a:solidFill>
                <a:schemeClr val="dk1"/>
              </a:solidFill>
              <a:latin typeface="Calibri"/>
              <a:ea typeface="Calibri"/>
              <a:cs typeface="Calibri"/>
              <a:sym typeface="Calibri"/>
            </a:endParaRPr>
          </a:p>
        </p:txBody>
      </p:sp>
      <p:sp>
        <p:nvSpPr>
          <p:cNvPr id="121" name="Google Shape;121;p3"/>
          <p:cNvSpPr/>
          <p:nvPr/>
        </p:nvSpPr>
        <p:spPr>
          <a:xfrm>
            <a:off x="6280190" y="3367802"/>
            <a:ext cx="755642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Gamtinį vandenį galima klasifikuoti pagal jame ištirpusių druskų koncentraciją.</a:t>
            </a:r>
            <a:endParaRPr sz="1750">
              <a:solidFill>
                <a:schemeClr val="dk1"/>
              </a:solidFill>
              <a:latin typeface="Calibri"/>
              <a:ea typeface="Calibri"/>
              <a:cs typeface="Calibri"/>
              <a:sym typeface="Calibri"/>
            </a:endParaRPr>
          </a:p>
        </p:txBody>
      </p:sp>
      <p:sp>
        <p:nvSpPr>
          <p:cNvPr id="122" name="Google Shape;122;p3"/>
          <p:cNvSpPr/>
          <p:nvPr/>
        </p:nvSpPr>
        <p:spPr>
          <a:xfrm>
            <a:off x="6280190" y="4348758"/>
            <a:ext cx="7556421" cy="2979420"/>
          </a:xfrm>
          <a:prstGeom prst="roundRect">
            <a:avLst>
              <a:gd name="adj" fmla="val 307"/>
            </a:avLst>
          </a:prstGeom>
          <a:noFill/>
          <a:ln w="9525" cap="flat" cmpd="sng">
            <a:solidFill>
              <a:srgbClr val="000000">
                <a:alpha val="784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287810" y="4356378"/>
            <a:ext cx="7541181" cy="650319"/>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514624" y="4500086"/>
            <a:ext cx="331315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Tipas</a:t>
            </a:r>
            <a:endParaRPr sz="1750">
              <a:solidFill>
                <a:schemeClr val="dk1"/>
              </a:solidFill>
              <a:latin typeface="Calibri"/>
              <a:ea typeface="Calibri"/>
              <a:cs typeface="Calibri"/>
              <a:sym typeface="Calibri"/>
            </a:endParaRPr>
          </a:p>
        </p:txBody>
      </p:sp>
      <p:sp>
        <p:nvSpPr>
          <p:cNvPr id="125" name="Google Shape;125;p3"/>
          <p:cNvSpPr/>
          <p:nvPr/>
        </p:nvSpPr>
        <p:spPr>
          <a:xfrm>
            <a:off x="10289024" y="4500086"/>
            <a:ext cx="331315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Druskų koncentracija (mg/l)</a:t>
            </a:r>
            <a:endParaRPr sz="1750">
              <a:solidFill>
                <a:schemeClr val="dk1"/>
              </a:solidFill>
              <a:latin typeface="Calibri"/>
              <a:ea typeface="Calibri"/>
              <a:cs typeface="Calibri"/>
              <a:sym typeface="Calibri"/>
            </a:endParaRPr>
          </a:p>
        </p:txBody>
      </p:sp>
      <p:sp>
        <p:nvSpPr>
          <p:cNvPr id="126" name="Google Shape;126;p3"/>
          <p:cNvSpPr/>
          <p:nvPr/>
        </p:nvSpPr>
        <p:spPr>
          <a:xfrm>
            <a:off x="6287810" y="5006697"/>
            <a:ext cx="7541181" cy="650319"/>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514624" y="5150406"/>
            <a:ext cx="331315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Gėlas vanduo</a:t>
            </a:r>
            <a:endParaRPr sz="1750">
              <a:solidFill>
                <a:schemeClr val="dk1"/>
              </a:solidFill>
              <a:latin typeface="Calibri"/>
              <a:ea typeface="Calibri"/>
              <a:cs typeface="Calibri"/>
              <a:sym typeface="Calibri"/>
            </a:endParaRPr>
          </a:p>
        </p:txBody>
      </p:sp>
      <p:sp>
        <p:nvSpPr>
          <p:cNvPr id="128" name="Google Shape;128;p3"/>
          <p:cNvSpPr/>
          <p:nvPr/>
        </p:nvSpPr>
        <p:spPr>
          <a:xfrm>
            <a:off x="10289024" y="5150406"/>
            <a:ext cx="331315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Mažiau nei 1000</a:t>
            </a:r>
            <a:endParaRPr sz="1750">
              <a:solidFill>
                <a:schemeClr val="dk1"/>
              </a:solidFill>
              <a:latin typeface="Calibri"/>
              <a:ea typeface="Calibri"/>
              <a:cs typeface="Calibri"/>
              <a:sym typeface="Calibri"/>
            </a:endParaRPr>
          </a:p>
        </p:txBody>
      </p:sp>
      <p:sp>
        <p:nvSpPr>
          <p:cNvPr id="129" name="Google Shape;129;p3"/>
          <p:cNvSpPr/>
          <p:nvPr/>
        </p:nvSpPr>
        <p:spPr>
          <a:xfrm>
            <a:off x="6287810" y="5657017"/>
            <a:ext cx="7541181" cy="650319"/>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514624" y="5800725"/>
            <a:ext cx="331315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Sūrus vanduo</a:t>
            </a:r>
            <a:endParaRPr sz="1750">
              <a:solidFill>
                <a:schemeClr val="dk1"/>
              </a:solidFill>
              <a:latin typeface="Calibri"/>
              <a:ea typeface="Calibri"/>
              <a:cs typeface="Calibri"/>
              <a:sym typeface="Calibri"/>
            </a:endParaRPr>
          </a:p>
        </p:txBody>
      </p:sp>
      <p:sp>
        <p:nvSpPr>
          <p:cNvPr id="131" name="Google Shape;131;p3"/>
          <p:cNvSpPr/>
          <p:nvPr/>
        </p:nvSpPr>
        <p:spPr>
          <a:xfrm>
            <a:off x="10289024" y="5800725"/>
            <a:ext cx="331315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Didesnis nei 1000</a:t>
            </a:r>
            <a:endParaRPr sz="1750">
              <a:solidFill>
                <a:schemeClr val="dk1"/>
              </a:solidFill>
              <a:latin typeface="Calibri"/>
              <a:ea typeface="Calibri"/>
              <a:cs typeface="Calibri"/>
              <a:sym typeface="Calibri"/>
            </a:endParaRPr>
          </a:p>
        </p:txBody>
      </p:sp>
      <p:sp>
        <p:nvSpPr>
          <p:cNvPr id="132" name="Google Shape;132;p3"/>
          <p:cNvSpPr/>
          <p:nvPr/>
        </p:nvSpPr>
        <p:spPr>
          <a:xfrm>
            <a:off x="6287810" y="6307336"/>
            <a:ext cx="7541181" cy="1013222"/>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6514624" y="6451044"/>
            <a:ext cx="331315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Sūraus vandens rūšys</a:t>
            </a:r>
            <a:endParaRPr sz="1750">
              <a:solidFill>
                <a:schemeClr val="dk1"/>
              </a:solidFill>
              <a:latin typeface="Calibri"/>
              <a:ea typeface="Calibri"/>
              <a:cs typeface="Calibri"/>
              <a:sym typeface="Calibri"/>
            </a:endParaRPr>
          </a:p>
        </p:txBody>
      </p:sp>
      <p:sp>
        <p:nvSpPr>
          <p:cNvPr id="134" name="Google Shape;134;p3"/>
          <p:cNvSpPr/>
          <p:nvPr/>
        </p:nvSpPr>
        <p:spPr>
          <a:xfrm>
            <a:off x="10289024" y="6451044"/>
            <a:ext cx="3313152"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151617"/>
              </a:buClr>
              <a:buSzPts val="1750"/>
              <a:buFont typeface="Inconsolata"/>
              <a:buNone/>
            </a:pPr>
            <a:r>
              <a:rPr lang="en-US" sz="1750">
                <a:solidFill>
                  <a:srgbClr val="151617"/>
                </a:solidFill>
                <a:latin typeface="Inconsolata"/>
                <a:ea typeface="Inconsolata"/>
                <a:cs typeface="Inconsolata"/>
                <a:sym typeface="Inconsolata"/>
              </a:rPr>
              <a:t>Jūrinis (35 000 mg/l), sūrus, labai sūrus</a:t>
            </a:r>
            <a:endParaRPr sz="175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4"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43" name="Google Shape;143;p4"/>
          <p:cNvSpPr/>
          <p:nvPr/>
        </p:nvSpPr>
        <p:spPr>
          <a:xfrm>
            <a:off x="6215420" y="738902"/>
            <a:ext cx="7685961" cy="1301829"/>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4100"/>
              <a:buFont typeface="Montserrat"/>
              <a:buNone/>
            </a:pPr>
            <a:r>
              <a:rPr lang="en-US" sz="4100" b="1">
                <a:solidFill>
                  <a:srgbClr val="151617"/>
                </a:solidFill>
                <a:latin typeface="Montserrat"/>
                <a:ea typeface="Montserrat"/>
                <a:cs typeface="Montserrat"/>
                <a:sym typeface="Montserrat"/>
              </a:rPr>
              <a:t>Gėlo vandens išteklių svarba</a:t>
            </a:r>
            <a:endParaRPr sz="4100">
              <a:solidFill>
                <a:schemeClr val="dk1"/>
              </a:solidFill>
              <a:latin typeface="Calibri"/>
              <a:ea typeface="Calibri"/>
              <a:cs typeface="Calibri"/>
              <a:sym typeface="Calibri"/>
            </a:endParaRPr>
          </a:p>
        </p:txBody>
      </p:sp>
      <p:sp>
        <p:nvSpPr>
          <p:cNvPr id="144" name="Google Shape;144;p4"/>
          <p:cNvSpPr/>
          <p:nvPr/>
        </p:nvSpPr>
        <p:spPr>
          <a:xfrm>
            <a:off x="6215420" y="2353151"/>
            <a:ext cx="7685961" cy="66675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Gėlas vanduo yra gyvybiškai svarbus gyvybei Žemėje. Jis naudojamas gerti, maistui gaminti, žemės ūkyje, pramonėje.</a:t>
            </a:r>
            <a:endParaRPr sz="1600">
              <a:solidFill>
                <a:schemeClr val="dk1"/>
              </a:solidFill>
              <a:latin typeface="Calibri"/>
              <a:ea typeface="Calibri"/>
              <a:cs typeface="Calibri"/>
              <a:sym typeface="Calibri"/>
            </a:endParaRPr>
          </a:p>
        </p:txBody>
      </p:sp>
      <p:sp>
        <p:nvSpPr>
          <p:cNvPr id="145" name="Google Shape;145;p4"/>
          <p:cNvSpPr/>
          <p:nvPr/>
        </p:nvSpPr>
        <p:spPr>
          <a:xfrm>
            <a:off x="6215420" y="3488531"/>
            <a:ext cx="468630" cy="468630"/>
          </a:xfrm>
          <a:prstGeom prst="roundRect">
            <a:avLst>
              <a:gd name="adj" fmla="val 1951"/>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6384369" y="3566636"/>
            <a:ext cx="130612" cy="31242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1</a:t>
            </a:r>
            <a:endParaRPr sz="2450">
              <a:solidFill>
                <a:schemeClr val="dk1"/>
              </a:solidFill>
              <a:latin typeface="Calibri"/>
              <a:ea typeface="Calibri"/>
              <a:cs typeface="Calibri"/>
              <a:sym typeface="Calibri"/>
            </a:endParaRPr>
          </a:p>
        </p:txBody>
      </p:sp>
      <p:sp>
        <p:nvSpPr>
          <p:cNvPr id="147" name="Google Shape;147;p4"/>
          <p:cNvSpPr/>
          <p:nvPr/>
        </p:nvSpPr>
        <p:spPr>
          <a:xfrm>
            <a:off x="6892290" y="3488531"/>
            <a:ext cx="3062049" cy="650796"/>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Gerimas ir maisto gaminimas</a:t>
            </a:r>
            <a:endParaRPr sz="2050">
              <a:solidFill>
                <a:schemeClr val="dk1"/>
              </a:solidFill>
              <a:latin typeface="Calibri"/>
              <a:ea typeface="Calibri"/>
              <a:cs typeface="Calibri"/>
              <a:sym typeface="Calibri"/>
            </a:endParaRPr>
          </a:p>
        </p:txBody>
      </p:sp>
      <p:sp>
        <p:nvSpPr>
          <p:cNvPr id="148" name="Google Shape;148;p4"/>
          <p:cNvSpPr/>
          <p:nvPr/>
        </p:nvSpPr>
        <p:spPr>
          <a:xfrm>
            <a:off x="6892290" y="4264223"/>
            <a:ext cx="3062049" cy="1000125"/>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Gėlas vanduo yra būtinas žmonių, gyvūnų ir augalų gyvybei.</a:t>
            </a:r>
            <a:endParaRPr sz="1600">
              <a:solidFill>
                <a:schemeClr val="dk1"/>
              </a:solidFill>
              <a:latin typeface="Calibri"/>
              <a:ea typeface="Calibri"/>
              <a:cs typeface="Calibri"/>
              <a:sym typeface="Calibri"/>
            </a:endParaRPr>
          </a:p>
        </p:txBody>
      </p:sp>
      <p:sp>
        <p:nvSpPr>
          <p:cNvPr id="149" name="Google Shape;149;p4"/>
          <p:cNvSpPr/>
          <p:nvPr/>
        </p:nvSpPr>
        <p:spPr>
          <a:xfrm>
            <a:off x="10162580" y="3488531"/>
            <a:ext cx="468630" cy="468630"/>
          </a:xfrm>
          <a:prstGeom prst="roundRect">
            <a:avLst>
              <a:gd name="adj" fmla="val 1951"/>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10301883" y="3566636"/>
            <a:ext cx="190024" cy="31242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2</a:t>
            </a:r>
            <a:endParaRPr sz="2450">
              <a:solidFill>
                <a:schemeClr val="dk1"/>
              </a:solidFill>
              <a:latin typeface="Calibri"/>
              <a:ea typeface="Calibri"/>
              <a:cs typeface="Calibri"/>
              <a:sym typeface="Calibri"/>
            </a:endParaRPr>
          </a:p>
        </p:txBody>
      </p:sp>
      <p:sp>
        <p:nvSpPr>
          <p:cNvPr id="151" name="Google Shape;151;p4"/>
          <p:cNvSpPr/>
          <p:nvPr/>
        </p:nvSpPr>
        <p:spPr>
          <a:xfrm>
            <a:off x="10839450" y="3488531"/>
            <a:ext cx="2603778" cy="325398"/>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Žemės ūkis</a:t>
            </a:r>
            <a:endParaRPr sz="2050">
              <a:solidFill>
                <a:schemeClr val="dk1"/>
              </a:solidFill>
              <a:latin typeface="Calibri"/>
              <a:ea typeface="Calibri"/>
              <a:cs typeface="Calibri"/>
              <a:sym typeface="Calibri"/>
            </a:endParaRPr>
          </a:p>
        </p:txBody>
      </p:sp>
      <p:sp>
        <p:nvSpPr>
          <p:cNvPr id="152" name="Google Shape;152;p4"/>
          <p:cNvSpPr/>
          <p:nvPr/>
        </p:nvSpPr>
        <p:spPr>
          <a:xfrm>
            <a:off x="10839450" y="3938826"/>
            <a:ext cx="3062049" cy="1000125"/>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Gėlas vanduo naudojamas drėkinti pasėlius, auginti gyvulius.</a:t>
            </a:r>
            <a:endParaRPr sz="1600">
              <a:solidFill>
                <a:schemeClr val="dk1"/>
              </a:solidFill>
              <a:latin typeface="Calibri"/>
              <a:ea typeface="Calibri"/>
              <a:cs typeface="Calibri"/>
              <a:sym typeface="Calibri"/>
            </a:endParaRPr>
          </a:p>
        </p:txBody>
      </p:sp>
      <p:sp>
        <p:nvSpPr>
          <p:cNvPr id="153" name="Google Shape;153;p4"/>
          <p:cNvSpPr/>
          <p:nvPr/>
        </p:nvSpPr>
        <p:spPr>
          <a:xfrm>
            <a:off x="6215420" y="5706904"/>
            <a:ext cx="468630" cy="468630"/>
          </a:xfrm>
          <a:prstGeom prst="roundRect">
            <a:avLst>
              <a:gd name="adj" fmla="val 1951"/>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6353770" y="5785009"/>
            <a:ext cx="191929" cy="31242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3</a:t>
            </a:r>
            <a:endParaRPr sz="2450">
              <a:solidFill>
                <a:schemeClr val="dk1"/>
              </a:solidFill>
              <a:latin typeface="Calibri"/>
              <a:ea typeface="Calibri"/>
              <a:cs typeface="Calibri"/>
              <a:sym typeface="Calibri"/>
            </a:endParaRPr>
          </a:p>
        </p:txBody>
      </p:sp>
      <p:sp>
        <p:nvSpPr>
          <p:cNvPr id="155" name="Google Shape;155;p4"/>
          <p:cNvSpPr/>
          <p:nvPr/>
        </p:nvSpPr>
        <p:spPr>
          <a:xfrm>
            <a:off x="6892290" y="5706904"/>
            <a:ext cx="2603778" cy="325398"/>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Pramonė</a:t>
            </a:r>
            <a:endParaRPr sz="2050">
              <a:solidFill>
                <a:schemeClr val="dk1"/>
              </a:solidFill>
              <a:latin typeface="Calibri"/>
              <a:ea typeface="Calibri"/>
              <a:cs typeface="Calibri"/>
              <a:sym typeface="Calibri"/>
            </a:endParaRPr>
          </a:p>
        </p:txBody>
      </p:sp>
      <p:sp>
        <p:nvSpPr>
          <p:cNvPr id="156" name="Google Shape;156;p4"/>
          <p:cNvSpPr/>
          <p:nvPr/>
        </p:nvSpPr>
        <p:spPr>
          <a:xfrm>
            <a:off x="6892290" y="6157198"/>
            <a:ext cx="3062049" cy="1333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Gėlas vanduo naudojamas įvairiuose pramonės procesuose, pavyzdžiui, elektros energijos gamybai.</a:t>
            </a:r>
            <a:endParaRPr sz="1600">
              <a:solidFill>
                <a:schemeClr val="dk1"/>
              </a:solidFill>
              <a:latin typeface="Calibri"/>
              <a:ea typeface="Calibri"/>
              <a:cs typeface="Calibri"/>
              <a:sym typeface="Calibri"/>
            </a:endParaRPr>
          </a:p>
        </p:txBody>
      </p:sp>
      <p:sp>
        <p:nvSpPr>
          <p:cNvPr id="157" name="Google Shape;157;p4"/>
          <p:cNvSpPr/>
          <p:nvPr/>
        </p:nvSpPr>
        <p:spPr>
          <a:xfrm>
            <a:off x="10162580" y="5706904"/>
            <a:ext cx="468630" cy="468630"/>
          </a:xfrm>
          <a:prstGeom prst="roundRect">
            <a:avLst>
              <a:gd name="adj" fmla="val 1951"/>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10285571" y="5785009"/>
            <a:ext cx="222528" cy="31242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617"/>
              </a:buClr>
              <a:buSzPts val="2450"/>
              <a:buFont typeface="Montserrat"/>
              <a:buNone/>
            </a:pPr>
            <a:r>
              <a:rPr lang="en-US" sz="2450" b="1">
                <a:solidFill>
                  <a:srgbClr val="151617"/>
                </a:solidFill>
                <a:latin typeface="Montserrat"/>
                <a:ea typeface="Montserrat"/>
                <a:cs typeface="Montserrat"/>
                <a:sym typeface="Montserrat"/>
              </a:rPr>
              <a:t>4</a:t>
            </a:r>
            <a:endParaRPr sz="2450">
              <a:solidFill>
                <a:schemeClr val="dk1"/>
              </a:solidFill>
              <a:latin typeface="Calibri"/>
              <a:ea typeface="Calibri"/>
              <a:cs typeface="Calibri"/>
              <a:sym typeface="Calibri"/>
            </a:endParaRPr>
          </a:p>
        </p:txBody>
      </p:sp>
      <p:sp>
        <p:nvSpPr>
          <p:cNvPr id="159" name="Google Shape;159;p4"/>
          <p:cNvSpPr/>
          <p:nvPr/>
        </p:nvSpPr>
        <p:spPr>
          <a:xfrm>
            <a:off x="10839450" y="5706904"/>
            <a:ext cx="2603778" cy="325398"/>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151617"/>
              </a:buClr>
              <a:buSzPts val="2050"/>
              <a:buFont typeface="Montserrat"/>
              <a:buNone/>
            </a:pPr>
            <a:r>
              <a:rPr lang="en-US" sz="2050" b="1">
                <a:solidFill>
                  <a:srgbClr val="151617"/>
                </a:solidFill>
                <a:latin typeface="Montserrat"/>
                <a:ea typeface="Montserrat"/>
                <a:cs typeface="Montserrat"/>
                <a:sym typeface="Montserrat"/>
              </a:rPr>
              <a:t>Aplinkos apsauga</a:t>
            </a:r>
            <a:endParaRPr sz="2050">
              <a:solidFill>
                <a:schemeClr val="dk1"/>
              </a:solidFill>
              <a:latin typeface="Calibri"/>
              <a:ea typeface="Calibri"/>
              <a:cs typeface="Calibri"/>
              <a:sym typeface="Calibri"/>
            </a:endParaRPr>
          </a:p>
        </p:txBody>
      </p:sp>
      <p:sp>
        <p:nvSpPr>
          <p:cNvPr id="160" name="Google Shape;160;p4"/>
          <p:cNvSpPr/>
          <p:nvPr/>
        </p:nvSpPr>
        <p:spPr>
          <a:xfrm>
            <a:off x="10839450" y="6157198"/>
            <a:ext cx="3062049" cy="66675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151617"/>
              </a:buClr>
              <a:buSzPts val="1600"/>
              <a:buFont typeface="Inconsolata"/>
              <a:buNone/>
            </a:pPr>
            <a:r>
              <a:rPr lang="en-US" sz="1600">
                <a:solidFill>
                  <a:srgbClr val="151617"/>
                </a:solidFill>
                <a:latin typeface="Inconsolata"/>
                <a:ea typeface="Inconsolata"/>
                <a:cs typeface="Inconsolata"/>
                <a:sym typeface="Inconsolata"/>
              </a:rPr>
              <a:t>Gėlas vanduo svarbus ekosistemų išsaugojimui.</a:t>
            </a:r>
            <a:endParaRPr sz="1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0" y="0"/>
            <a:ext cx="14630400" cy="8229600"/>
          </a:xfrm>
          <a:prstGeom prst="rect">
            <a:avLst/>
          </a:prstGeom>
          <a:solidFill>
            <a:srgbClr val="F8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5"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69" name="Google Shape;169;p5"/>
          <p:cNvSpPr/>
          <p:nvPr/>
        </p:nvSpPr>
        <p:spPr>
          <a:xfrm>
            <a:off x="6156722" y="977860"/>
            <a:ext cx="7803356" cy="1197054"/>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151617"/>
              </a:buClr>
              <a:buSzPts val="3750"/>
              <a:buFont typeface="Montserrat"/>
              <a:buNone/>
            </a:pPr>
            <a:r>
              <a:rPr lang="en-US" sz="3750" b="1">
                <a:solidFill>
                  <a:srgbClr val="151617"/>
                </a:solidFill>
                <a:latin typeface="Montserrat"/>
                <a:ea typeface="Montserrat"/>
                <a:cs typeface="Montserrat"/>
                <a:sym typeface="Montserrat"/>
              </a:rPr>
              <a:t>Vandens kietumas (kietis): privalumai ir trūkumai</a:t>
            </a:r>
            <a:endParaRPr sz="3750">
              <a:solidFill>
                <a:schemeClr val="dk1"/>
              </a:solidFill>
              <a:latin typeface="Calibri"/>
              <a:ea typeface="Calibri"/>
              <a:cs typeface="Calibri"/>
              <a:sym typeface="Calibri"/>
            </a:endParaRPr>
          </a:p>
        </p:txBody>
      </p:sp>
      <p:sp>
        <p:nvSpPr>
          <p:cNvPr id="170" name="Google Shape;170;p5"/>
          <p:cNvSpPr/>
          <p:nvPr/>
        </p:nvSpPr>
        <p:spPr>
          <a:xfrm>
            <a:off x="6156722" y="2462213"/>
            <a:ext cx="7803356" cy="61293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151617"/>
              </a:buClr>
              <a:buSzPts val="1500"/>
              <a:buFont typeface="Inconsolata"/>
              <a:buNone/>
            </a:pPr>
            <a:r>
              <a:rPr lang="en-US" sz="1500">
                <a:solidFill>
                  <a:srgbClr val="151617"/>
                </a:solidFill>
                <a:latin typeface="Inconsolata"/>
                <a:ea typeface="Inconsolata"/>
                <a:cs typeface="Inconsolata"/>
                <a:sym typeface="Inconsolata"/>
              </a:rPr>
              <a:t>Vandens kietumas priklauso nuo jame ištirpusių kalcio ir magnio druskų koncentracijos.</a:t>
            </a:r>
            <a:endParaRPr sz="1500">
              <a:solidFill>
                <a:schemeClr val="dk1"/>
              </a:solidFill>
              <a:latin typeface="Calibri"/>
              <a:ea typeface="Calibri"/>
              <a:cs typeface="Calibri"/>
              <a:sym typeface="Calibri"/>
            </a:endParaRPr>
          </a:p>
        </p:txBody>
      </p:sp>
      <p:sp>
        <p:nvSpPr>
          <p:cNvPr id="171" name="Google Shape;171;p5"/>
          <p:cNvSpPr/>
          <p:nvPr/>
        </p:nvSpPr>
        <p:spPr>
          <a:xfrm>
            <a:off x="6156722" y="3290530"/>
            <a:ext cx="3805952" cy="1731645"/>
          </a:xfrm>
          <a:prstGeom prst="roundRect">
            <a:avLst>
              <a:gd name="adj" fmla="val 528"/>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6355794" y="3489603"/>
            <a:ext cx="2394109" cy="299204"/>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151617"/>
              </a:buClr>
              <a:buSzPts val="1850"/>
              <a:buFont typeface="Montserrat"/>
              <a:buNone/>
            </a:pPr>
            <a:r>
              <a:rPr lang="en-US" sz="1850" b="1">
                <a:solidFill>
                  <a:srgbClr val="151617"/>
                </a:solidFill>
                <a:latin typeface="Montserrat"/>
                <a:ea typeface="Montserrat"/>
                <a:cs typeface="Montserrat"/>
                <a:sym typeface="Montserrat"/>
              </a:rPr>
              <a:t>Privalumai</a:t>
            </a:r>
            <a:endParaRPr sz="1850">
              <a:solidFill>
                <a:schemeClr val="dk1"/>
              </a:solidFill>
              <a:latin typeface="Calibri"/>
              <a:ea typeface="Calibri"/>
              <a:cs typeface="Calibri"/>
              <a:sym typeface="Calibri"/>
            </a:endParaRPr>
          </a:p>
        </p:txBody>
      </p:sp>
      <p:sp>
        <p:nvSpPr>
          <p:cNvPr id="173" name="Google Shape;173;p5"/>
          <p:cNvSpPr/>
          <p:nvPr/>
        </p:nvSpPr>
        <p:spPr>
          <a:xfrm>
            <a:off x="6355794" y="3903702"/>
            <a:ext cx="3407807" cy="919401"/>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151617"/>
              </a:buClr>
              <a:buSzPts val="1500"/>
              <a:buFont typeface="Inconsolata"/>
              <a:buNone/>
            </a:pPr>
            <a:r>
              <a:rPr lang="en-US" sz="1500">
                <a:solidFill>
                  <a:srgbClr val="151617"/>
                </a:solidFill>
                <a:latin typeface="Inconsolata"/>
                <a:ea typeface="Inconsolata"/>
                <a:cs typeface="Inconsolata"/>
                <a:sym typeface="Inconsolata"/>
              </a:rPr>
              <a:t>Kietas vanduo gali būti naudingas sveikatai, nes jame yra kalcio ir magnio.</a:t>
            </a:r>
            <a:endParaRPr sz="1500">
              <a:solidFill>
                <a:schemeClr val="dk1"/>
              </a:solidFill>
              <a:latin typeface="Calibri"/>
              <a:ea typeface="Calibri"/>
              <a:cs typeface="Calibri"/>
              <a:sym typeface="Calibri"/>
            </a:endParaRPr>
          </a:p>
        </p:txBody>
      </p:sp>
      <p:sp>
        <p:nvSpPr>
          <p:cNvPr id="174" name="Google Shape;174;p5"/>
          <p:cNvSpPr/>
          <p:nvPr/>
        </p:nvSpPr>
        <p:spPr>
          <a:xfrm>
            <a:off x="10154126" y="3290530"/>
            <a:ext cx="3805952" cy="1731645"/>
          </a:xfrm>
          <a:prstGeom prst="roundRect">
            <a:avLst>
              <a:gd name="adj" fmla="val 528"/>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0353199" y="3489603"/>
            <a:ext cx="2394109" cy="299204"/>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151617"/>
              </a:buClr>
              <a:buSzPts val="1850"/>
              <a:buFont typeface="Montserrat"/>
              <a:buNone/>
            </a:pPr>
            <a:r>
              <a:rPr lang="en-US" sz="1850" b="1">
                <a:solidFill>
                  <a:srgbClr val="151617"/>
                </a:solidFill>
                <a:latin typeface="Montserrat"/>
                <a:ea typeface="Montserrat"/>
                <a:cs typeface="Montserrat"/>
                <a:sym typeface="Montserrat"/>
              </a:rPr>
              <a:t>Trūkumai</a:t>
            </a:r>
            <a:endParaRPr sz="1850">
              <a:solidFill>
                <a:schemeClr val="dk1"/>
              </a:solidFill>
              <a:latin typeface="Calibri"/>
              <a:ea typeface="Calibri"/>
              <a:cs typeface="Calibri"/>
              <a:sym typeface="Calibri"/>
            </a:endParaRPr>
          </a:p>
        </p:txBody>
      </p:sp>
      <p:sp>
        <p:nvSpPr>
          <p:cNvPr id="176" name="Google Shape;176;p5"/>
          <p:cNvSpPr/>
          <p:nvPr/>
        </p:nvSpPr>
        <p:spPr>
          <a:xfrm>
            <a:off x="10353199" y="3903702"/>
            <a:ext cx="3407807" cy="919401"/>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151617"/>
              </a:buClr>
              <a:buSzPts val="1500"/>
              <a:buFont typeface="Inconsolata"/>
              <a:buNone/>
            </a:pPr>
            <a:r>
              <a:rPr lang="en-US" sz="1500">
                <a:solidFill>
                  <a:srgbClr val="151617"/>
                </a:solidFill>
                <a:latin typeface="Inconsolata"/>
                <a:ea typeface="Inconsolata"/>
                <a:cs typeface="Inconsolata"/>
                <a:sym typeface="Inconsolata"/>
              </a:rPr>
              <a:t>Kietas vanduo gali sukelti problemų su vamzdžiais, skalbimo mašinomis, arbatinukais.</a:t>
            </a:r>
            <a:endParaRPr sz="1500">
              <a:solidFill>
                <a:schemeClr val="dk1"/>
              </a:solidFill>
              <a:latin typeface="Calibri"/>
              <a:ea typeface="Calibri"/>
              <a:cs typeface="Calibri"/>
              <a:sym typeface="Calibri"/>
            </a:endParaRPr>
          </a:p>
        </p:txBody>
      </p:sp>
      <p:sp>
        <p:nvSpPr>
          <p:cNvPr id="177" name="Google Shape;177;p5"/>
          <p:cNvSpPr/>
          <p:nvPr/>
        </p:nvSpPr>
        <p:spPr>
          <a:xfrm>
            <a:off x="6156722" y="5213628"/>
            <a:ext cx="3805952" cy="2038112"/>
          </a:xfrm>
          <a:prstGeom prst="roundRect">
            <a:avLst>
              <a:gd name="adj" fmla="val 449"/>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6355794" y="5412700"/>
            <a:ext cx="2394109" cy="299204"/>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151617"/>
              </a:buClr>
              <a:buSzPts val="1850"/>
              <a:buFont typeface="Montserrat"/>
              <a:buNone/>
            </a:pPr>
            <a:r>
              <a:rPr lang="en-US" sz="1850" b="1">
                <a:solidFill>
                  <a:srgbClr val="151617"/>
                </a:solidFill>
                <a:latin typeface="Montserrat"/>
                <a:ea typeface="Montserrat"/>
                <a:cs typeface="Montserrat"/>
                <a:sym typeface="Montserrat"/>
              </a:rPr>
              <a:t>Sveikata</a:t>
            </a:r>
            <a:endParaRPr sz="1850">
              <a:solidFill>
                <a:schemeClr val="dk1"/>
              </a:solidFill>
              <a:latin typeface="Calibri"/>
              <a:ea typeface="Calibri"/>
              <a:cs typeface="Calibri"/>
              <a:sym typeface="Calibri"/>
            </a:endParaRPr>
          </a:p>
        </p:txBody>
      </p:sp>
      <p:sp>
        <p:nvSpPr>
          <p:cNvPr id="179" name="Google Shape;179;p5"/>
          <p:cNvSpPr/>
          <p:nvPr/>
        </p:nvSpPr>
        <p:spPr>
          <a:xfrm>
            <a:off x="6355794" y="5826800"/>
            <a:ext cx="3407807" cy="1225868"/>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151617"/>
              </a:buClr>
              <a:buSzPts val="1500"/>
              <a:buFont typeface="Inconsolata"/>
              <a:buNone/>
            </a:pPr>
            <a:r>
              <a:rPr lang="en-US" sz="1500">
                <a:solidFill>
                  <a:srgbClr val="151617"/>
                </a:solidFill>
                <a:latin typeface="Inconsolata"/>
                <a:ea typeface="Inconsolata"/>
                <a:cs typeface="Inconsolata"/>
                <a:sym typeface="Inconsolata"/>
              </a:rPr>
              <a:t>Kietas vanduo gali būti naudingas sveikatai, tačiau per didelis kiekis gali sukelti sveikatos problemų.</a:t>
            </a:r>
            <a:endParaRPr sz="1500">
              <a:solidFill>
                <a:schemeClr val="dk1"/>
              </a:solidFill>
              <a:latin typeface="Calibri"/>
              <a:ea typeface="Calibri"/>
              <a:cs typeface="Calibri"/>
              <a:sym typeface="Calibri"/>
            </a:endParaRPr>
          </a:p>
        </p:txBody>
      </p:sp>
      <p:sp>
        <p:nvSpPr>
          <p:cNvPr id="180" name="Google Shape;180;p5"/>
          <p:cNvSpPr/>
          <p:nvPr/>
        </p:nvSpPr>
        <p:spPr>
          <a:xfrm>
            <a:off x="10154126" y="5213628"/>
            <a:ext cx="3805952" cy="2038112"/>
          </a:xfrm>
          <a:prstGeom prst="roundRect">
            <a:avLst>
              <a:gd name="adj" fmla="val 449"/>
            </a:avLst>
          </a:prstGeom>
          <a:solidFill>
            <a:srgbClr val="F8ECE4"/>
          </a:solidFill>
          <a:ln w="9525" cap="flat" cmpd="sng">
            <a:solidFill>
              <a:srgbClr val="15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10353199" y="5412700"/>
            <a:ext cx="2394109" cy="299204"/>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151617"/>
              </a:buClr>
              <a:buSzPts val="1850"/>
              <a:buFont typeface="Montserrat"/>
              <a:buNone/>
            </a:pPr>
            <a:r>
              <a:rPr lang="en-US" sz="1850" b="1">
                <a:solidFill>
                  <a:srgbClr val="151617"/>
                </a:solidFill>
                <a:latin typeface="Montserrat"/>
                <a:ea typeface="Montserrat"/>
                <a:cs typeface="Montserrat"/>
                <a:sym typeface="Montserrat"/>
              </a:rPr>
              <a:t>Aplinka</a:t>
            </a:r>
            <a:endParaRPr sz="1850">
              <a:solidFill>
                <a:schemeClr val="dk1"/>
              </a:solidFill>
              <a:latin typeface="Calibri"/>
              <a:ea typeface="Calibri"/>
              <a:cs typeface="Calibri"/>
              <a:sym typeface="Calibri"/>
            </a:endParaRPr>
          </a:p>
        </p:txBody>
      </p:sp>
      <p:sp>
        <p:nvSpPr>
          <p:cNvPr id="182" name="Google Shape;182;p5"/>
          <p:cNvSpPr/>
          <p:nvPr/>
        </p:nvSpPr>
        <p:spPr>
          <a:xfrm>
            <a:off x="10353199" y="5826800"/>
            <a:ext cx="3407807" cy="919401"/>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151617"/>
              </a:buClr>
              <a:buSzPts val="1500"/>
              <a:buFont typeface="Inconsolata"/>
              <a:buNone/>
            </a:pPr>
            <a:r>
              <a:rPr lang="en-US" sz="1500">
                <a:solidFill>
                  <a:srgbClr val="151617"/>
                </a:solidFill>
                <a:latin typeface="Inconsolata"/>
                <a:ea typeface="Inconsolata"/>
                <a:cs typeface="Inconsolata"/>
                <a:sym typeface="Inconsolata"/>
              </a:rPr>
              <a:t>Kietas vanduo gali sukelti aplinkosaugos problemų, pavyzdžiui, vandens telkinių užterštumą.</a:t>
            </a:r>
            <a:endParaRPr sz="15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2257</Words>
  <Application>Microsoft Office PowerPoint</Application>
  <PresentationFormat>Custom</PresentationFormat>
  <Paragraphs>204</Paragraphs>
  <Slides>27</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Inconsolata</vt:lpstr>
      <vt:lpstr>Montserrat</vt:lpstr>
      <vt:lpstr>Times New Roman</vt:lpstr>
      <vt:lpstr>Roboto Slab</vt:lpstr>
      <vt:lpstr>Roboto</vt:lpstr>
      <vt:lpstr>Calibri</vt:lpstr>
      <vt:lpstr>Noto Sans Symbols</vt:lpstr>
      <vt:lpstr>Office Theme</vt:lpstr>
      <vt:lpstr>Vandens telkiniai, tarša ir valymas</vt:lpstr>
      <vt:lpstr>Mokymosi turinys</vt:lpstr>
      <vt:lpstr>Pirmoji pamoka</vt:lpstr>
      <vt:lpstr>Pamokos sąsaja su programa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Pirmoji pamoka</vt:lpstr>
      <vt:lpstr>Pamokos sąsaja su programa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Rekomendacijos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Vandens telkiniai, tarša ir valymas</dc:title>
  <dc:creator>PptxGenJS</dc:creator>
  <cp:lastModifiedBy>Virginija Barbaravičiūtė, KMM</cp:lastModifiedBy>
  <cp:revision>1</cp:revision>
  <dcterms:created xsi:type="dcterms:W3CDTF">2024-08-29T22:04:58Z</dcterms:created>
  <dcterms:modified xsi:type="dcterms:W3CDTF">2024-08-30T09:26:07Z</dcterms:modified>
</cp:coreProperties>
</file>