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70" r:id="rId4"/>
    <p:sldId id="258" r:id="rId5"/>
    <p:sldId id="273" r:id="rId6"/>
    <p:sldId id="274" r:id="rId7"/>
    <p:sldId id="369" r:id="rId8"/>
    <p:sldId id="368" r:id="rId9"/>
    <p:sldId id="370" r:id="rId10"/>
    <p:sldId id="371" r:id="rId11"/>
    <p:sldId id="372" r:id="rId12"/>
    <p:sldId id="366" r:id="rId13"/>
    <p:sldId id="373" r:id="rId14"/>
    <p:sldId id="375" r:id="rId15"/>
    <p:sldId id="376" r:id="rId16"/>
    <p:sldId id="377" r:id="rId17"/>
    <p:sldId id="394" r:id="rId18"/>
    <p:sldId id="393" r:id="rId19"/>
    <p:sldId id="383" r:id="rId20"/>
    <p:sldId id="385" r:id="rId21"/>
    <p:sldId id="386" r:id="rId22"/>
    <p:sldId id="387" r:id="rId23"/>
    <p:sldId id="381" r:id="rId24"/>
    <p:sldId id="382" r:id="rId25"/>
    <p:sldId id="392" r:id="rId26"/>
    <p:sldId id="297" r:id="rId27"/>
    <p:sldId id="378" r:id="rId28"/>
    <p:sldId id="282" r:id="rId29"/>
    <p:sldId id="283" r:id="rId30"/>
    <p:sldId id="367" r:id="rId31"/>
    <p:sldId id="285" r:id="rId32"/>
    <p:sldId id="357" r:id="rId33"/>
    <p:sldId id="358" r:id="rId34"/>
    <p:sldId id="380" r:id="rId35"/>
    <p:sldId id="287" r:id="rId36"/>
    <p:sldId id="277" r:id="rId37"/>
    <p:sldId id="379" r:id="rId38"/>
    <p:sldId id="278" r:id="rId39"/>
    <p:sldId id="279" r:id="rId40"/>
    <p:sldId id="280" r:id="rId41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FE1"/>
    <a:srgbClr val="C2D9E4"/>
    <a:srgbClr val="D9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 snapToGrid="0" snapToObjects="1">
      <p:cViewPr varScale="1">
        <p:scale>
          <a:sx n="99" d="100"/>
          <a:sy n="99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F30A-1939-CF4E-B17A-5251C4D04914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9F52-3DCB-D740-8CD7-B052486EBA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248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Galima parodyti filmuotus bandymus: </a:t>
            </a:r>
          </a:p>
          <a:p>
            <a:r>
              <a:rPr lang="lt-LT" dirty="0"/>
              <a:t>Anglies dioksido gavimas, rinkimas, atpažinimas: </a:t>
            </a:r>
            <a:r>
              <a:rPr lang="lt-LT" dirty="0" err="1"/>
              <a:t>https</a:t>
            </a:r>
            <a:r>
              <a:rPr lang="lt-LT" dirty="0"/>
              <a:t>://</a:t>
            </a:r>
            <a:r>
              <a:rPr lang="lt-LT" dirty="0" err="1"/>
              <a:t>www.youtube.com</a:t>
            </a:r>
            <a:r>
              <a:rPr lang="lt-LT" dirty="0"/>
              <a:t>/</a:t>
            </a:r>
            <a:r>
              <a:rPr lang="lt-LT" dirty="0" err="1"/>
              <a:t>watch?v</a:t>
            </a:r>
            <a:r>
              <a:rPr lang="lt-LT" dirty="0"/>
              <a:t>=u_iJ43uJsAI</a:t>
            </a:r>
          </a:p>
          <a:p>
            <a:r>
              <a:rPr lang="lt-LT" dirty="0"/>
              <a:t>Vandenilio gavimas, rinkimas, atpažinimas: </a:t>
            </a:r>
            <a:r>
              <a:rPr lang="lt-LT" dirty="0" err="1"/>
              <a:t>https</a:t>
            </a:r>
            <a:r>
              <a:rPr lang="lt-LT" dirty="0"/>
              <a:t>://</a:t>
            </a:r>
            <a:r>
              <a:rPr lang="lt-LT" dirty="0" err="1"/>
              <a:t>youtu.be</a:t>
            </a:r>
            <a:r>
              <a:rPr lang="lt-LT" dirty="0"/>
              <a:t>/I65o2RQCtEc?si=kSxu7EO0Eh4x-_Uo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9F52-3DCB-D740-8CD7-B052486EBA7A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325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C20E-35E9-CE4A-8830-2B4C1D0FD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FBCF4-E097-BF44-B527-8BD54615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57EB-8B23-B846-B256-EE0D856A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A72D-76B5-B446-8078-7744339A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D768-F88E-EE46-B327-154D87E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25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1417-DD55-9149-A4AD-283B4ADF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F780-756C-CF4B-9655-B4D58411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E9FD-4D06-BD49-91F4-90182223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3010F-78C1-234F-972E-CAAA3856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1D7C-0512-D846-9496-94139B2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45B6E-8CDC-9D42-A2C2-512EEE44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4541D-CDA1-CA43-B128-60BBEEDA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6C14-A96E-6C4B-A05E-A0DCBDC9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0D73-4AB9-B643-8FBD-38D23B0A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A5EC-800C-4F41-B729-03CACC4A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299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4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B951-C8C3-5B40-B843-7C87B8EE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11B4-18CB-0149-AFDC-A1EB1CEE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C970-13B5-B741-8731-07F6E374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7C27-165E-1144-93CE-B7A03E9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7064-B297-A041-BD6A-EAA09AF1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2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87F5-542C-4E41-A581-56D8B8EA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425D-4B03-F546-840E-16E2FC5B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2824-F2FC-3A4C-9E2D-C34C1752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176A-6A4B-9947-800A-22FEDDDA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BED3-F32D-484D-B6E2-67AD6072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00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01B8-DB69-AF48-864C-00CCEE4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B52E-4F3A-4D42-9BC1-0D626887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BF5D-2EF1-6748-91B3-B4B348A75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1B01-49B8-2541-B2E7-F732A2BA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3CBA6-E97A-8E45-9631-9CA758FC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9913-08D3-4A4B-8276-BA05C44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019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D5B4-1D4A-474B-85F3-3E515EB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A8FB4-189C-0746-8F39-8FD05118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454E-006C-9944-85AC-EA2A69BD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1E99D-2876-D149-84EC-4493E8532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C8968-E913-E84C-8148-E293F0C40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41AE9-FFA8-6B42-9399-8E55E27E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C62B6-2574-0F4F-B7D2-FE5582E6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30412-D628-D94B-AB28-DAC70ED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43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90A0-3559-EB48-A4E5-3A80208F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7BB9A-1F8D-2345-BA7A-FFEAD699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8B711-6DF3-E04A-92B8-EF3C2866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78EA-5675-8D48-AC1E-756F20BC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66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53F5-D23F-514E-A888-0E2DA22E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FC32E-88AB-FF49-BB36-371CD040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0543-254A-9546-91A1-FA484911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3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62B5-DBAE-FB44-84C1-AEE14398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CE37-C852-F445-955A-F83ECA62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5A72-F208-E545-A47C-92762746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A8E2-6BAA-4B44-ADBB-663CA62E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B0B2-E918-DA41-9248-81944E10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E6C0-BCE3-3A4B-B4A3-B7B5F68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5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0FA9-4752-2040-BA44-28AF1B9F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CCE96-AC5B-C244-9C93-D703DFCC2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1CB8-8A42-DD43-8D0B-09276FB6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EDE32-84B8-4240-9886-0DB17006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A0B0F-6EE3-694A-9CFB-BD61DB1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EB12D-44C2-DC45-BAFE-BE864ADB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006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26DB1-ADCD-044B-B317-7B447DD7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17B6-D9B4-4947-BCC5-C89C2281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3BE1-AE92-434A-B721-4069B8F11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5BC8-467C-3B45-8FF3-52ED228D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E312-9E56-5C4D-AE5D-D47A1A98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12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8000" b="1" dirty="0"/>
              <a:t>Dujų molio </a:t>
            </a:r>
            <a:r>
              <a:rPr lang="lt-LT" sz="8000" b="1" dirty="0" err="1"/>
              <a:t>tūris</a:t>
            </a:r>
            <a:r>
              <a:rPr lang="lt-LT" sz="8000" b="1" dirty="0"/>
              <a:t> ir </a:t>
            </a:r>
            <a:r>
              <a:rPr lang="lt-LT" sz="8000" b="1" dirty="0" err="1"/>
              <a:t>Avogadro</a:t>
            </a:r>
            <a:r>
              <a:rPr lang="lt-LT" sz="8000" b="1" dirty="0"/>
              <a:t> </a:t>
            </a:r>
            <a:r>
              <a:rPr lang="lt-LT" sz="8000" b="1" dirty="0" err="1"/>
              <a:t>dėsnis</a:t>
            </a:r>
            <a:endParaRPr lang="lt-LT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121719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tirpumas vandenyje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6" y="1323833"/>
            <a:ext cx="6474050" cy="5169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dirty="0"/>
              <a:t>Dujų, kaip ir kitų cheminių medžiagų tirpumas, priklauso nuo molekulių poliškumo.</a:t>
            </a:r>
          </a:p>
          <a:p>
            <a:pPr marL="0" indent="0" algn="just">
              <a:buNone/>
            </a:pPr>
            <a:r>
              <a:rPr lang="lt-LT" b="1" dirty="0"/>
              <a:t>Polinės medžiagos tirpsta poliniuose tirpikliuose, o nepolinės – nepoliniuose.</a:t>
            </a:r>
          </a:p>
          <a:p>
            <a:pPr marL="0" indent="0" algn="just">
              <a:buNone/>
            </a:pPr>
            <a:r>
              <a:rPr lang="lt-LT" dirty="0"/>
              <a:t>Vandens molekulės yra polinės, </a:t>
            </a:r>
            <a:r>
              <a:rPr lang="lt-LT" dirty="0" err="1"/>
              <a:t>t</a:t>
            </a:r>
            <a:r>
              <a:rPr lang="lt-LT" dirty="0"/>
              <a:t>. y. turi aiškias teigiamai ir neigiamai įkrautas vietas molekulėje. Dėl to vandenyje tirpsta polinės dujų molekulės, pvz., amoniakas NH</a:t>
            </a:r>
            <a:r>
              <a:rPr lang="lt-LT" baseline="-25000" dirty="0"/>
              <a:t>3</a:t>
            </a:r>
            <a:r>
              <a:rPr lang="lt-LT" dirty="0"/>
              <a:t>, vandenilio chloridas </a:t>
            </a:r>
            <a:r>
              <a:rPr lang="lt-LT" dirty="0" err="1"/>
              <a:t>HCl</a:t>
            </a:r>
            <a:r>
              <a:rPr lang="lt-LT" dirty="0"/>
              <a:t> ir kt.</a:t>
            </a:r>
          </a:p>
          <a:p>
            <a:pPr marL="0" indent="0" algn="just">
              <a:buNone/>
            </a:pPr>
            <a:r>
              <a:rPr lang="lt-LT" dirty="0"/>
              <a:t>Nepolinės molekulės, pvz., vandenilis H</a:t>
            </a:r>
            <a:r>
              <a:rPr lang="lt-LT" baseline="-25000" dirty="0"/>
              <a:t>2</a:t>
            </a:r>
            <a:r>
              <a:rPr lang="lt-LT" dirty="0"/>
              <a:t>, deguonis O</a:t>
            </a:r>
            <a:r>
              <a:rPr lang="lt-LT" baseline="-25000" dirty="0"/>
              <a:t>2</a:t>
            </a:r>
            <a:r>
              <a:rPr lang="lt-LT" dirty="0"/>
              <a:t>, azotas N</a:t>
            </a:r>
            <a:r>
              <a:rPr lang="lt-LT" baseline="-25000" dirty="0"/>
              <a:t>2</a:t>
            </a:r>
            <a:r>
              <a:rPr lang="lt-LT" dirty="0"/>
              <a:t> ir kt. vandenyje netirpsta.</a:t>
            </a:r>
          </a:p>
          <a:p>
            <a:pPr marL="0" indent="0" algn="just">
              <a:buNone/>
            </a:pPr>
            <a:endParaRPr lang="lt-L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065E9-30F9-0E40-86D8-D482A69E53D4}"/>
              </a:ext>
            </a:extLst>
          </p:cNvPr>
          <p:cNvSpPr txBox="1"/>
          <p:nvPr/>
        </p:nvSpPr>
        <p:spPr>
          <a:xfrm>
            <a:off x="7488950" y="3137548"/>
            <a:ext cx="21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000" b="1" dirty="0"/>
              <a:t>Polinė </a:t>
            </a:r>
          </a:p>
          <a:p>
            <a:pPr algn="ctr"/>
            <a:r>
              <a:rPr lang="lt-LT" sz="2000" b="1" dirty="0"/>
              <a:t>vandens</a:t>
            </a:r>
            <a:r>
              <a:rPr lang="ru-RU" sz="2000" b="1" dirty="0"/>
              <a:t> </a:t>
            </a:r>
            <a:r>
              <a:rPr lang="lt-LT" sz="2000" b="1" dirty="0"/>
              <a:t>molekulė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F5A35-EB92-A249-938A-C5058396783A}"/>
              </a:ext>
            </a:extLst>
          </p:cNvPr>
          <p:cNvSpPr txBox="1"/>
          <p:nvPr/>
        </p:nvSpPr>
        <p:spPr>
          <a:xfrm>
            <a:off x="7705471" y="5449527"/>
            <a:ext cx="1173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000" b="1" dirty="0"/>
              <a:t>Polinė</a:t>
            </a:r>
          </a:p>
          <a:p>
            <a:pPr algn="ctr"/>
            <a:r>
              <a:rPr lang="lt-LT" sz="2000" b="1" dirty="0" err="1"/>
              <a:t>HCl</a:t>
            </a:r>
            <a:r>
              <a:rPr lang="lt-LT" sz="2000" b="1" dirty="0"/>
              <a:t> dujų </a:t>
            </a:r>
          </a:p>
          <a:p>
            <a:pPr algn="ctr"/>
            <a:r>
              <a:rPr lang="lt-LT" sz="2000" b="1" dirty="0"/>
              <a:t>molekulė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81FF0-25F1-6D4A-A401-A7E25EDDDD8D}"/>
              </a:ext>
            </a:extLst>
          </p:cNvPr>
          <p:cNvSpPr txBox="1"/>
          <p:nvPr/>
        </p:nvSpPr>
        <p:spPr>
          <a:xfrm>
            <a:off x="10008004" y="5477341"/>
            <a:ext cx="1173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000" b="1" dirty="0"/>
              <a:t>Nepolinė</a:t>
            </a:r>
          </a:p>
          <a:p>
            <a:pPr algn="ctr"/>
            <a:r>
              <a:rPr lang="lt-LT" sz="2000" b="1" dirty="0"/>
              <a:t>O</a:t>
            </a:r>
            <a:r>
              <a:rPr lang="lt-LT" sz="2000" b="1" baseline="-25000" dirty="0"/>
              <a:t>2</a:t>
            </a:r>
            <a:r>
              <a:rPr lang="lt-LT" sz="2000" b="1" dirty="0"/>
              <a:t> dujų </a:t>
            </a:r>
          </a:p>
          <a:p>
            <a:pPr algn="ctr"/>
            <a:r>
              <a:rPr lang="lt-LT" sz="2000" b="1" dirty="0"/>
              <a:t>molekulė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2C42E-A9BA-9C42-A990-06B0EDD3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13" y="1182565"/>
            <a:ext cx="2440314" cy="2060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FDA3E-9DF0-5146-9D23-E7B327285A0D}"/>
              </a:ext>
            </a:extLst>
          </p:cNvPr>
          <p:cNvSpPr txBox="1"/>
          <p:nvPr/>
        </p:nvSpPr>
        <p:spPr>
          <a:xfrm>
            <a:off x="9509760" y="1139167"/>
            <a:ext cx="21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Teigiamo krūvio vieta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311DD-6D24-A648-8B60-09650E3C84F1}"/>
              </a:ext>
            </a:extLst>
          </p:cNvPr>
          <p:cNvSpPr txBox="1"/>
          <p:nvPr/>
        </p:nvSpPr>
        <p:spPr>
          <a:xfrm>
            <a:off x="9611134" y="3072608"/>
            <a:ext cx="222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0070C0"/>
                </a:solidFill>
              </a:rPr>
              <a:t>Neigiamo krūvio vieta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6E01D-61E3-E04C-A847-8D3567B35CFB}"/>
              </a:ext>
            </a:extLst>
          </p:cNvPr>
          <p:cNvCxnSpPr>
            <a:endCxn id="6" idx="1"/>
          </p:cNvCxnSpPr>
          <p:nvPr/>
        </p:nvCxnSpPr>
        <p:spPr>
          <a:xfrm flipV="1">
            <a:off x="9039846" y="1323833"/>
            <a:ext cx="469914" cy="707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6BC07-425A-7544-8169-1062A1D016A9}"/>
              </a:ext>
            </a:extLst>
          </p:cNvPr>
          <p:cNvCxnSpPr>
            <a:cxnSpLocks/>
          </p:cNvCxnSpPr>
          <p:nvPr/>
        </p:nvCxnSpPr>
        <p:spPr>
          <a:xfrm>
            <a:off x="9274803" y="3122159"/>
            <a:ext cx="369897" cy="9206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12ECE7F-703E-254B-A224-C3EF4737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63" y="4194683"/>
            <a:ext cx="1420572" cy="1242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5F2E17-2630-C244-A8B8-F2D7D34E5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044" y="4101057"/>
            <a:ext cx="1639704" cy="14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Lengvesnės ir sunkesnės už orą dujos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" y="1221566"/>
            <a:ext cx="10930128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Oras yra mišinys, sudarytas iš azoto N</a:t>
            </a:r>
            <a:r>
              <a:rPr lang="lt-LT" baseline="-25000" dirty="0"/>
              <a:t>2</a:t>
            </a:r>
            <a:r>
              <a:rPr lang="lt-LT" dirty="0"/>
              <a:t>, deguonies O</a:t>
            </a:r>
            <a:r>
              <a:rPr lang="lt-LT" baseline="-25000" dirty="0"/>
              <a:t>2</a:t>
            </a:r>
            <a:r>
              <a:rPr lang="lt-LT" dirty="0"/>
              <a:t>, argono Ar ir kitų dujų. Oro molinė masė yra skaičiuojama, atsižvelgiant į orą sudarančių dujų paplitimą ir molekulines mases. </a:t>
            </a:r>
          </a:p>
          <a:p>
            <a:pPr marL="0" indent="0" algn="ctr">
              <a:buNone/>
            </a:pPr>
            <a:r>
              <a:rPr lang="lt-LT" sz="3200" b="1" dirty="0">
                <a:solidFill>
                  <a:srgbClr val="FF0000"/>
                </a:solidFill>
              </a:rPr>
              <a:t>M(oro) = 28,96 g/</a:t>
            </a:r>
            <a:r>
              <a:rPr lang="lt-LT" sz="3200" b="1" dirty="0" err="1">
                <a:solidFill>
                  <a:srgbClr val="FF0000"/>
                </a:solidFill>
              </a:rPr>
              <a:t>mol</a:t>
            </a:r>
            <a:endParaRPr lang="lt-LT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lt-LT" dirty="0"/>
              <a:t>Oro molinę masę lengviau atsiminti, negu kaskart skaičiuoti.</a:t>
            </a:r>
          </a:p>
          <a:p>
            <a:pPr marL="0" indent="0" algn="just">
              <a:buNone/>
            </a:pPr>
            <a:r>
              <a:rPr lang="lt-LT" dirty="0"/>
              <a:t>Jeigu dujų molinė masė didesnė už oro molinę masę, jos yra sunkesnė už orą ir leisis žemyn. Pvz., M(CO</a:t>
            </a:r>
            <a:r>
              <a:rPr lang="lt-LT" baseline="-25000" dirty="0"/>
              <a:t>2</a:t>
            </a:r>
            <a:r>
              <a:rPr lang="lt-LT" dirty="0"/>
              <a:t>) = 44,01 g/</a:t>
            </a:r>
            <a:r>
              <a:rPr lang="lt-LT" dirty="0" err="1"/>
              <a:t>mol</a:t>
            </a:r>
            <a:r>
              <a:rPr lang="lt-LT" dirty="0"/>
              <a:t> – </a:t>
            </a:r>
            <a:r>
              <a:rPr lang="lt-LT" b="1" dirty="0"/>
              <a:t>sunkesnės už orą dujos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dirty="0"/>
              <a:t>Jeigu dujų molinė masė mažesnė už oro molinę masę, jos yra lengvesnės už orą ir kils aukštyn. Pvz., M(H</a:t>
            </a:r>
            <a:r>
              <a:rPr lang="lt-LT" baseline="-25000" dirty="0"/>
              <a:t>2</a:t>
            </a:r>
            <a:r>
              <a:rPr lang="lt-LT" dirty="0"/>
              <a:t>) = 2,02 g/</a:t>
            </a:r>
            <a:r>
              <a:rPr lang="lt-LT" dirty="0" err="1"/>
              <a:t>mol</a:t>
            </a:r>
            <a:r>
              <a:rPr lang="lt-LT" dirty="0"/>
              <a:t> – </a:t>
            </a:r>
            <a:r>
              <a:rPr lang="lt-LT" b="1" dirty="0"/>
              <a:t>lengvesnės už orą dujos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92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 err="1"/>
              <a:t>Avogadro</a:t>
            </a:r>
            <a:r>
              <a:rPr lang="lt-LT" b="1" dirty="0"/>
              <a:t> dėsnis</a:t>
            </a:r>
          </a:p>
        </p:txBody>
      </p:sp>
    </p:spTree>
    <p:extLst>
      <p:ext uri="{BB962C8B-B14F-4D97-AF65-F5344CB8AC3E}">
        <p14:creationId xmlns:p14="http://schemas.microsoft.com/office/powerpoint/2010/main" val="129206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 err="1"/>
              <a:t>Avogadro</a:t>
            </a:r>
            <a:r>
              <a:rPr lang="lt-LT" b="1" dirty="0"/>
              <a:t> dėsnis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23833"/>
            <a:ext cx="641718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Italų mokslininkas </a:t>
            </a:r>
            <a:r>
              <a:rPr lang="lt-LT" dirty="0" err="1"/>
              <a:t>Amadėjus</a:t>
            </a:r>
            <a:r>
              <a:rPr lang="lt-LT" dirty="0"/>
              <a:t> </a:t>
            </a:r>
            <a:r>
              <a:rPr lang="lt-LT" dirty="0" err="1"/>
              <a:t>Avogadro</a:t>
            </a:r>
            <a:r>
              <a:rPr lang="lt-LT" dirty="0"/>
              <a:t> yra žinomas chemikams dėl daugelio dalykų, bet vienas svarbiausių yra jo dujų dėsnis.</a:t>
            </a:r>
          </a:p>
          <a:p>
            <a:pPr marL="0" indent="0" algn="just">
              <a:buNone/>
            </a:pPr>
            <a:r>
              <a:rPr lang="lt-LT" b="1" dirty="0" err="1"/>
              <a:t>Avogadro</a:t>
            </a:r>
            <a:r>
              <a:rPr lang="lt-LT" b="1" dirty="0"/>
              <a:t> dėsnis </a:t>
            </a:r>
            <a:r>
              <a:rPr lang="lt-LT" dirty="0"/>
              <a:t>teigia, kad vienodame dujų tūryje, esant vienodam slėgiui ir temperatūrai, yra vienodas dujų dalelių skaičius.</a:t>
            </a:r>
          </a:p>
          <a:p>
            <a:pPr marL="0" indent="0" algn="just">
              <a:buNone/>
            </a:pPr>
            <a:r>
              <a:rPr lang="lt-LT" dirty="0"/>
              <a:t>Tai reiškia, kad paėmus po 1 molį skirtingų dujų, jos užims vienodą tūrį, jei sąlygos yra vienodos.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5752-574F-C049-9CD6-99A2B5DA5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75" y="1185680"/>
            <a:ext cx="1794901" cy="2074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D4B40-A839-E64C-AAE5-03115E00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9" t="6045" r="8652" b="13056"/>
          <a:stretch/>
        </p:blipFill>
        <p:spPr>
          <a:xfrm>
            <a:off x="6929244" y="3394788"/>
            <a:ext cx="4909188" cy="2762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6AAF2-A0DA-6145-86EA-E6C40B524D78}"/>
              </a:ext>
            </a:extLst>
          </p:cNvPr>
          <p:cNvSpPr txBox="1"/>
          <p:nvPr/>
        </p:nvSpPr>
        <p:spPr>
          <a:xfrm>
            <a:off x="9365796" y="2038167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 err="1"/>
              <a:t>Amadėjus</a:t>
            </a:r>
            <a:r>
              <a:rPr lang="lt-LT" sz="2000" b="1" dirty="0"/>
              <a:t> </a:t>
            </a:r>
            <a:r>
              <a:rPr lang="lt-LT" sz="2000" b="1" dirty="0" err="1"/>
              <a:t>Avogadro</a:t>
            </a:r>
            <a:endParaRPr lang="lt-LT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E3524-F3FE-1B4C-BA3B-5EE56880DBC1}"/>
              </a:ext>
            </a:extLst>
          </p:cNvPr>
          <p:cNvSpPr txBox="1"/>
          <p:nvPr/>
        </p:nvSpPr>
        <p:spPr>
          <a:xfrm>
            <a:off x="7156704" y="6268504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/>
              <a:t>1 </a:t>
            </a:r>
            <a:r>
              <a:rPr lang="lt-LT" sz="2000" b="1" dirty="0" err="1"/>
              <a:t>mol</a:t>
            </a:r>
            <a:r>
              <a:rPr lang="lt-LT" sz="2000" b="1" dirty="0"/>
              <a:t> </a:t>
            </a:r>
            <a:r>
              <a:rPr lang="lt-LT" sz="2000" b="1" dirty="0" err="1"/>
              <a:t>He</a:t>
            </a:r>
            <a:endParaRPr lang="lt-LT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CFCA8-368B-D24E-AD34-D0D6604E6FC2}"/>
              </a:ext>
            </a:extLst>
          </p:cNvPr>
          <p:cNvSpPr txBox="1"/>
          <p:nvPr/>
        </p:nvSpPr>
        <p:spPr>
          <a:xfrm>
            <a:off x="8808201" y="6268504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/>
              <a:t>1 </a:t>
            </a:r>
            <a:r>
              <a:rPr lang="lt-LT" sz="2000" b="1" dirty="0" err="1"/>
              <a:t>mol</a:t>
            </a:r>
            <a:r>
              <a:rPr lang="lt-LT" sz="2000" b="1" dirty="0"/>
              <a:t> NH</a:t>
            </a:r>
            <a:r>
              <a:rPr lang="lt-LT" sz="2000" b="1" baseline="-25000" dirty="0"/>
              <a:t>3</a:t>
            </a:r>
            <a:endParaRPr lang="lt-LT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0AFA3-5D5E-B54F-AFB0-DE6F2DDE6F40}"/>
              </a:ext>
            </a:extLst>
          </p:cNvPr>
          <p:cNvSpPr txBox="1"/>
          <p:nvPr/>
        </p:nvSpPr>
        <p:spPr>
          <a:xfrm>
            <a:off x="10472665" y="62685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/>
              <a:t>1 </a:t>
            </a:r>
            <a:r>
              <a:rPr lang="lt-LT" sz="2000" b="1" dirty="0" err="1"/>
              <a:t>mol</a:t>
            </a:r>
            <a:r>
              <a:rPr lang="lt-LT" sz="2000" b="1" dirty="0"/>
              <a:t> O</a:t>
            </a:r>
            <a:r>
              <a:rPr lang="lt-LT" sz="2000" b="1" baseline="-25000" dirty="0"/>
              <a:t>2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22773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sprendimas, taikant </a:t>
            </a:r>
            <a:r>
              <a:rPr lang="lt-LT" b="1" dirty="0" err="1"/>
              <a:t>Avogadro</a:t>
            </a:r>
            <a:r>
              <a:rPr lang="lt-LT" b="1" dirty="0"/>
              <a:t> dėsnį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1724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b="1" dirty="0"/>
              <a:t>Reakcijose su dujomis, kiekių santykis ir tūrių santykis dujoms yra vienodas.</a:t>
            </a:r>
          </a:p>
          <a:p>
            <a:pPr marL="0" indent="0" algn="ctr">
              <a:buNone/>
            </a:pPr>
            <a:r>
              <a:rPr lang="lt-LT" sz="4400" dirty="0"/>
              <a:t>N</a:t>
            </a:r>
            <a:r>
              <a:rPr lang="lt-LT" sz="4400" baseline="-25000" dirty="0"/>
              <a:t>2</a:t>
            </a:r>
            <a:r>
              <a:rPr lang="lt-LT" sz="4400" dirty="0"/>
              <a:t>(d)    +    3H</a:t>
            </a:r>
            <a:r>
              <a:rPr lang="lt-LT" sz="4400" baseline="-25000" dirty="0"/>
              <a:t>2</a:t>
            </a:r>
            <a:r>
              <a:rPr lang="lt-LT" sz="4400" dirty="0"/>
              <a:t>(d)    </a:t>
            </a:r>
            <a:r>
              <a:rPr lang="en-LT" sz="4400" b="0" i="0" u="none" strike="noStrike" dirty="0">
                <a:solidFill>
                  <a:srgbClr val="040C28"/>
                </a:solidFill>
                <a:effectLst/>
              </a:rPr>
              <a:t>→   </a:t>
            </a:r>
            <a:r>
              <a:rPr lang="lt-LT" sz="4400" b="0" i="0" u="none" strike="noStrike" dirty="0">
                <a:solidFill>
                  <a:srgbClr val="040C28"/>
                </a:solidFill>
                <a:effectLst/>
              </a:rPr>
              <a:t> 2NH</a:t>
            </a:r>
            <a:r>
              <a:rPr lang="lt-LT" sz="4400" b="0" i="0" u="none" strike="noStrike" baseline="-25000" dirty="0">
                <a:solidFill>
                  <a:srgbClr val="040C28"/>
                </a:solidFill>
                <a:effectLst/>
              </a:rPr>
              <a:t>3</a:t>
            </a:r>
            <a:r>
              <a:rPr lang="lt-LT" sz="4400" dirty="0"/>
              <a:t>(d)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A16C0-0A65-3546-B28A-FDAE4A1B9B14}"/>
              </a:ext>
            </a:extLst>
          </p:cNvPr>
          <p:cNvSpPr txBox="1"/>
          <p:nvPr/>
        </p:nvSpPr>
        <p:spPr>
          <a:xfrm>
            <a:off x="2414016" y="2844345"/>
            <a:ext cx="661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1 </a:t>
            </a:r>
            <a:r>
              <a:rPr lang="lt-LT" sz="2800" b="1" dirty="0" err="1"/>
              <a:t>mol</a:t>
            </a:r>
            <a:r>
              <a:rPr lang="lt-LT" sz="2800" b="1" dirty="0"/>
              <a:t>                    3 </a:t>
            </a:r>
            <a:r>
              <a:rPr lang="lt-LT" sz="2800" b="1" dirty="0" err="1"/>
              <a:t>mol</a:t>
            </a:r>
            <a:r>
              <a:rPr lang="lt-LT" sz="2800" b="1" dirty="0"/>
              <a:t>                            2 </a:t>
            </a:r>
            <a:r>
              <a:rPr lang="lt-LT" sz="2800" b="1" dirty="0" err="1"/>
              <a:t>mol</a:t>
            </a:r>
            <a:endParaRPr lang="lt-LT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F9F5E-0D0B-4B49-B097-B8B981991CDC}"/>
              </a:ext>
            </a:extLst>
          </p:cNvPr>
          <p:cNvSpPr txBox="1"/>
          <p:nvPr/>
        </p:nvSpPr>
        <p:spPr>
          <a:xfrm>
            <a:off x="2400807" y="3330696"/>
            <a:ext cx="6933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1 tūris                  3 tūriai                          2 tūriai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6DCB0C-A90E-C342-925A-BBE75443322E}"/>
              </a:ext>
            </a:extLst>
          </p:cNvPr>
          <p:cNvSpPr txBox="1">
            <a:spLocks/>
          </p:cNvSpPr>
          <p:nvPr/>
        </p:nvSpPr>
        <p:spPr>
          <a:xfrm>
            <a:off x="838200" y="4514581"/>
            <a:ext cx="10515600" cy="172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Pvz., jeigu azoto sureaguotų 50 litrų, vandenilio sureaguotų 150 litrų, o amoniako susidarytų 100 litrų.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DBD8F-6854-074B-8645-B5E02B1C528E}"/>
              </a:ext>
            </a:extLst>
          </p:cNvPr>
          <p:cNvSpPr txBox="1"/>
          <p:nvPr/>
        </p:nvSpPr>
        <p:spPr>
          <a:xfrm>
            <a:off x="2328672" y="3817047"/>
            <a:ext cx="7093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50 litrų                150 litrų                        100 litrų</a:t>
            </a:r>
          </a:p>
        </p:txBody>
      </p:sp>
    </p:spTree>
    <p:extLst>
      <p:ext uri="{BB962C8B-B14F-4D97-AF65-F5344CB8AC3E}">
        <p14:creationId xmlns:p14="http://schemas.microsoft.com/office/powerpoint/2010/main" val="312819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Apskaičiuokite, kiek litrų deguonies prireiks, norint visiškai sudeginti 30 litrų metano CH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dujų. (Ats. 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60 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(d) + 2O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(d) 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→ CO</a:t>
            </a:r>
            <a:r>
              <a:rPr lang="en-LT" sz="2800" b="0" i="0" u="none" strike="noStrike" baseline="-25000" dirty="0">
                <a:solidFill>
                  <a:srgbClr val="040C28"/>
                </a:solidFill>
                <a:effectLst/>
              </a:rPr>
              <a:t>2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(d) + 2H</a:t>
            </a:r>
            <a:r>
              <a:rPr lang="en-LT" sz="2800" b="0" i="0" u="none" strike="noStrike" baseline="-25000" dirty="0">
                <a:solidFill>
                  <a:srgbClr val="040C28"/>
                </a:solidFill>
                <a:effectLst/>
              </a:rPr>
              <a:t>2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O(d)</a:t>
            </a:r>
            <a:endParaRPr lang="lt-LT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30 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V(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Pagal reakcijos lygtį, CH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O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reaguoja santykiu 1 : 2, vadinasi prireiks dvigubai didesnio O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tūrio.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L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2 </a:t>
            </a:r>
            <a:r>
              <a:rPr lang="lt-LT" dirty="0"/>
              <a:t>= 60 L</a:t>
            </a:r>
          </a:p>
          <a:p>
            <a:pPr marL="0" indent="0">
              <a:buNone/>
            </a:pPr>
            <a:r>
              <a:rPr lang="lt-L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Litrų matavimo vienetą galima </a:t>
            </a:r>
            <a:r>
              <a:rPr lang="lt-LT" dirty="0">
                <a:ea typeface="Calibri" panose="020F0502020204030204" pitchFamily="34" charset="0"/>
                <a:cs typeface="Times New Roman" panose="02020603050405020304" pitchFamily="18" charset="0"/>
              </a:rPr>
              <a:t>žymėti „L“ arba „l“. Nėra skirtumo.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Apskaičiuokite, kiek litrų amoniako susidarys, sureagavus 12 L vandenilio dujų su azoto dujų pertekliumi. (Ats. 8,0 L)</a:t>
            </a:r>
          </a:p>
          <a:p>
            <a:pPr marL="0" indent="0" algn="ctr">
              <a:buNone/>
            </a:pPr>
            <a:r>
              <a:rPr lang="lt-LT" sz="2800" dirty="0"/>
              <a:t>N</a:t>
            </a:r>
            <a:r>
              <a:rPr lang="lt-LT" sz="2800" baseline="-25000" dirty="0"/>
              <a:t>2</a:t>
            </a:r>
            <a:r>
              <a:rPr lang="lt-LT" sz="2800" dirty="0"/>
              <a:t>(d) + 3H</a:t>
            </a:r>
            <a:r>
              <a:rPr lang="lt-LT" sz="2800" baseline="-25000" dirty="0"/>
              <a:t>2</a:t>
            </a:r>
            <a:r>
              <a:rPr lang="lt-LT" sz="2800" dirty="0"/>
              <a:t>(d) 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→</a:t>
            </a:r>
            <a:r>
              <a:rPr lang="lt-LT" sz="2800" b="0" i="0" u="none" strike="noStrike" dirty="0">
                <a:solidFill>
                  <a:srgbClr val="040C28"/>
                </a:solidFill>
                <a:effectLst/>
              </a:rPr>
              <a:t> 2NH</a:t>
            </a:r>
            <a:r>
              <a:rPr lang="lt-LT" sz="2800" b="0" i="0" u="none" strike="noStrike" baseline="-25000" dirty="0">
                <a:solidFill>
                  <a:srgbClr val="040C28"/>
                </a:solidFill>
                <a:effectLst/>
              </a:rPr>
              <a:t>3</a:t>
            </a:r>
            <a:r>
              <a:rPr lang="lt-LT" sz="2800" dirty="0"/>
              <a:t>(d) 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12 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V(</a:t>
            </a:r>
            <a:r>
              <a:rPr lang="lt-LT" sz="2800" b="0" i="0" u="none" strike="noStrike" dirty="0">
                <a:solidFill>
                  <a:srgbClr val="040C28"/>
                </a:solidFill>
                <a:effectLst/>
              </a:rPr>
              <a:t>NH</a:t>
            </a:r>
            <a:r>
              <a:rPr lang="lt-LT" sz="2800" b="0" i="0" u="none" strike="noStrike" baseline="-25000" dirty="0">
                <a:solidFill>
                  <a:srgbClr val="040C28"/>
                </a:solidFill>
                <a:effectLst/>
              </a:rPr>
              <a:t>3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L H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 L NH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12 L H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x L NH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sz="2800" b="0" i="0" u="none" strike="noStrike" dirty="0">
                <a:solidFill>
                  <a:srgbClr val="040C28"/>
                </a:solidFill>
                <a:effectLst/>
              </a:rPr>
              <a:t>NH</a:t>
            </a:r>
            <a:r>
              <a:rPr lang="lt-LT" sz="2800" b="0" i="0" u="none" strike="noStrike" baseline="-25000" dirty="0">
                <a:solidFill>
                  <a:srgbClr val="040C28"/>
                </a:solidFill>
                <a:effectLst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8,0 L</a:t>
            </a:r>
          </a:p>
        </p:txBody>
      </p:sp>
    </p:spTree>
    <p:extLst>
      <p:ext uri="{BB962C8B-B14F-4D97-AF65-F5344CB8AC3E}">
        <p14:creationId xmlns:p14="http://schemas.microsoft.com/office/powerpoint/2010/main" val="109070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384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kurios dujos tomis pačiomis sąlygomis užima didesnį tūrį: 20,0 gramų helio 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 20,0 gramų neono Ne.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20,0 g; m(Ne) = 20,0 g.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kurių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dujų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tūris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didesnis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0" indent="0" algn="just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Nebūtina skaičiuoti dujų tūrio, galima tik apskaičiuoti kiekį. Kuo didesnis dujų kiekis – tuo didesnis tūris.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n(He) = m : M = 20,0 g : 4,00 g/mol = 5,00 mol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n(Ne) = m : M = 20,0 g : 20,18 g/mol = 0,99 mol</a:t>
            </a:r>
          </a:p>
          <a:p>
            <a:pPr marL="0" indent="0" algn="just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Helio kiekis didesnis, todėl jis užims didesnį  už neoną tūrį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tomis pačiomis sąlygomis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559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050878"/>
            <a:ext cx="10748158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a) Iš pateiktų dujų išrinkite sunkiausias</a:t>
            </a: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lt-LT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		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Pažymėkite, kurios iš pateiktų dujų yra lengvesnės už orą.</a:t>
            </a: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Pažymėkite, kurios iš pateiktų dujų netirpsta vandenyje.</a:t>
            </a:r>
          </a:p>
          <a:p>
            <a:pPr marL="0" indent="0" algn="just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Apskaičiuokite, kiek litrų propano C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ir deguonies dujų turi sureaguoti, kad susidarytų 60,0 litrų CO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dujų. (Ats. 20,0 L CO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; 100 L 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(d) + 5O</a:t>
            </a:r>
            <a:r>
              <a:rPr lang="lt-LT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(d) 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→ 3CO</a:t>
            </a:r>
            <a:r>
              <a:rPr lang="en-LT" sz="2800" b="0" i="0" u="none" strike="noStrike" baseline="-25000" dirty="0">
                <a:solidFill>
                  <a:srgbClr val="040C28"/>
                </a:solidFill>
                <a:effectLst/>
              </a:rPr>
              <a:t>2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(d) + 4H</a:t>
            </a:r>
            <a:r>
              <a:rPr lang="en-LT" sz="2800" b="0" i="0" u="none" strike="noStrike" baseline="-25000" dirty="0">
                <a:solidFill>
                  <a:srgbClr val="040C28"/>
                </a:solidFill>
                <a:effectLst/>
              </a:rPr>
              <a:t>2</a:t>
            </a:r>
            <a:r>
              <a:rPr lang="en-LT" sz="2800" b="0" i="0" u="none" strike="noStrike" dirty="0">
                <a:solidFill>
                  <a:srgbClr val="040C28"/>
                </a:solidFill>
                <a:effectLst/>
              </a:rPr>
              <a:t>O(d)</a:t>
            </a:r>
            <a:endParaRPr lang="lt-LT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Apskaičiuokite dujų kiekius ir nustatykite, kurios dujos tomis pačiomis sąlygomis užima didesnį tūrį: 10,0 gramų neono Ne ar 20,0 gramų vandenilio  H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(Ats., H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7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41330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sąsaja su programa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7"/>
            <a:ext cx="10515600" cy="5656997"/>
          </a:xfrm>
        </p:spPr>
        <p:txBody>
          <a:bodyPr>
            <a:normAutofit fontScale="92500"/>
          </a:bodyPr>
          <a:lstStyle/>
          <a:p>
            <a:r>
              <a:rPr lang="lt-LT" sz="2600" b="1" dirty="0"/>
              <a:t>Pasiekimų sritys</a:t>
            </a:r>
          </a:p>
          <a:p>
            <a:pPr marL="0" indent="0">
              <a:buNone/>
            </a:pPr>
            <a:r>
              <a:rPr lang="lt-LT" sz="2600" u="sng" dirty="0"/>
              <a:t>Gamtamokslinis komunikavimas (</a:t>
            </a:r>
            <a:r>
              <a:rPr lang="lt-LT" sz="2600" u="sng" dirty="0" err="1"/>
              <a:t>B</a:t>
            </a:r>
            <a:r>
              <a:rPr lang="lt-LT" sz="2600" u="sng" dirty="0"/>
              <a:t>)</a:t>
            </a:r>
          </a:p>
          <a:p>
            <a:pPr marL="0" indent="0">
              <a:buNone/>
            </a:pPr>
            <a:r>
              <a:rPr lang="lt-LT" sz="2600" dirty="0"/>
              <a:t>Tinkamai taiko chemijos sąvokas, terminus, sutartinius ženklus, aiškindamas reiškinius.</a:t>
            </a:r>
          </a:p>
          <a:p>
            <a:pPr marL="0" indent="0">
              <a:buNone/>
            </a:pPr>
            <a:r>
              <a:rPr lang="lt-LT" sz="2600" u="sng" dirty="0"/>
              <a:t>Gamtamokslinis </a:t>
            </a:r>
            <a:r>
              <a:rPr lang="lt-LT" sz="2600" u="sng" dirty="0" err="1"/>
              <a:t>tyrinėjimas</a:t>
            </a:r>
            <a:r>
              <a:rPr lang="lt-LT" sz="2600" u="sng" dirty="0"/>
              <a:t> (C)</a:t>
            </a:r>
            <a:endParaRPr lang="lt-LT" sz="2600" dirty="0"/>
          </a:p>
          <a:p>
            <a:pPr marL="0" indent="0">
              <a:buNone/>
            </a:pPr>
            <a:r>
              <a:rPr lang="lt-LT" sz="2600" dirty="0"/>
              <a:t>Kelia probleminius klausimus, su jais susietus tyrimo tikslus, formuluoja hipotezes. </a:t>
            </a:r>
          </a:p>
          <a:p>
            <a:pPr marL="0" indent="0">
              <a:buNone/>
            </a:pPr>
            <a:r>
              <a:rPr lang="lt-LT" sz="2600" u="sng" dirty="0" err="1"/>
              <a:t>Problemu</a:t>
            </a:r>
            <a:r>
              <a:rPr lang="lt-LT" sz="2600" u="sng" dirty="0"/>
              <a:t>̨ sprendimas ir refleksija (E) </a:t>
            </a:r>
          </a:p>
          <a:p>
            <a:pPr marL="0" indent="0">
              <a:buNone/>
            </a:pPr>
            <a:r>
              <a:rPr lang="lt-LT" sz="2600" dirty="0"/>
              <a:t>Pasirenka tinkamas strategijas atlikdami įvairias chemijos užduotis, prognozuoja rezultatus, siūlo problemų̨ sprendimo alternatyvas </a:t>
            </a:r>
            <a:endParaRPr lang="lt-LT" sz="1600" dirty="0"/>
          </a:p>
          <a:p>
            <a:r>
              <a:rPr lang="lt-LT" sz="2600" b="1" dirty="0"/>
              <a:t>Mokymo(-</a:t>
            </a:r>
            <a:r>
              <a:rPr lang="lt-LT" sz="2600" b="1" dirty="0" err="1"/>
              <a:t>si</a:t>
            </a:r>
            <a:r>
              <a:rPr lang="lt-LT" sz="2600" b="1" dirty="0"/>
              <a:t>) turinio tema</a:t>
            </a:r>
          </a:p>
          <a:p>
            <a:pPr marL="0" indent="0">
              <a:buNone/>
            </a:pPr>
            <a:r>
              <a:rPr lang="lt-LT" sz="2600" dirty="0"/>
              <a:t>29.1.2. Dujų molio tūris ir </a:t>
            </a:r>
            <a:r>
              <a:rPr lang="lt-LT" sz="2600" dirty="0" err="1"/>
              <a:t>Avogadro</a:t>
            </a:r>
            <a:r>
              <a:rPr lang="lt-LT" sz="2600" dirty="0"/>
              <a:t> dėsnis. </a:t>
            </a:r>
          </a:p>
          <a:p>
            <a:r>
              <a:rPr lang="lt-LT" sz="2600" b="1" dirty="0"/>
              <a:t>Valandų skaičius pamokos turiniui išeiti – 2 akad. val. teorijai ir praktikai, dar 1 akad. val. žinių patikrinimui ir apibendrinimui.</a:t>
            </a:r>
          </a:p>
        </p:txBody>
      </p:sp>
    </p:spTree>
    <p:extLst>
      <p:ext uri="{BB962C8B-B14F-4D97-AF65-F5344CB8AC3E}">
        <p14:creationId xmlns:p14="http://schemas.microsoft.com/office/powerpoint/2010/main" val="11817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7"/>
            <a:ext cx="10744200" cy="56569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lt-LT" b="1" dirty="0"/>
              <a:t>Paklausiama mokinių: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>
                <a:effectLst/>
              </a:rPr>
              <a:t>Kodėl dujų tūris yra nepastovus?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Kodėl dujos yra spūdžios?</a:t>
            </a:r>
            <a:endParaRPr lang="lt-LT" sz="2800" dirty="0">
              <a:effectLst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/>
              <a:t>Kaip dujų tūris priklauso nuo slėgio ir temperatūros?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LT" dirty="0"/>
              <a:t>Palyginkite 1 mol skysto vandens ir 1 mol vandens garų tūrius. Paaiškinkite, kodėl tūriai skiriasi.</a:t>
            </a:r>
            <a:endParaRPr lang="lt-LT" sz="2800" dirty="0"/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Nuo ko priklauso dujų tirpumas vandenyje? Pateikite po vieną pavyzdį tirpių ir netirpių vandenyje dujų.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LT" dirty="0"/>
              <a:t>Paaiškinkite Avogadro dėsnį. </a:t>
            </a:r>
          </a:p>
          <a:p>
            <a:pPr marL="0" indent="0" algn="just">
              <a:buNone/>
            </a:pPr>
            <a:r>
              <a:rPr lang="lt-LT" dirty="0"/>
              <a:t>Siekiant išsiaiškinti, ką mokiniai suprato per pamoką,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lt-LT" dirty="0"/>
              <a:t>Nieko nesupratau.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lt-LT" dirty="0"/>
              <a:t>Kai ką supratau.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lt-LT" dirty="0"/>
              <a:t>Didžiąją dalį supratau.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lt-LT" dirty="0"/>
              <a:t>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125844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a) Iš pateiktų dujų išrinkite sunkiausias</a:t>
            </a: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lt-LT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HCl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Pažymėkite, kurios iš pateiktų dujų yra lengvesnės už orą.</a:t>
            </a: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Pažymėkite, kurios iš pateiktų dujų netirpsta vandenyje.</a:t>
            </a:r>
          </a:p>
          <a:p>
            <a:pPr marL="0" indent="0" algn="just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Apskaičiuokite dujų kiekius ir nustatykite, kurios dujos tomis pačiomis sąlygomis užima didesnį tūrį: 40,0 gramų argono Ar ar 10,0 gramų helio 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7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9849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Antroji pamoka – dujų molio tūris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101148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5501375"/>
          </a:xfrm>
        </p:spPr>
        <p:txBody>
          <a:bodyPr>
            <a:normAutofit/>
          </a:bodyPr>
          <a:lstStyle/>
          <a:p>
            <a:r>
              <a:rPr lang="lt-LT" b="1" dirty="0"/>
              <a:t>Tikslas</a:t>
            </a:r>
          </a:p>
          <a:p>
            <a:pPr marL="0" indent="0" algn="just">
              <a:buNone/>
            </a:pPr>
            <a:r>
              <a:rPr lang="lt-LT" sz="2800" dirty="0">
                <a:effectLst/>
              </a:rPr>
              <a:t>Suvokiant dujų molio tūrio prasmę ir taikant skaičiavimo formules, išspręsti uždavinius su </a:t>
            </a:r>
            <a:r>
              <a:rPr lang="lt-LT" sz="2800" dirty="0" err="1">
                <a:effectLst/>
              </a:rPr>
              <a:t>n</a:t>
            </a:r>
            <a:r>
              <a:rPr lang="lt-LT" sz="2800" dirty="0">
                <a:effectLst/>
              </a:rPr>
              <a:t>, V, V</a:t>
            </a:r>
            <a:r>
              <a:rPr lang="lt-LT" sz="2800" baseline="-25000" dirty="0">
                <a:effectLst/>
              </a:rPr>
              <a:t>M</a:t>
            </a:r>
            <a:r>
              <a:rPr lang="lt-LT" sz="2800" dirty="0">
                <a:effectLst/>
              </a:rPr>
              <a:t>, m, M, </a:t>
            </a:r>
            <a:r>
              <a:rPr lang="lt-LT" sz="2800" dirty="0" err="1">
                <a:effectLst/>
              </a:rPr>
              <a:t>N</a:t>
            </a:r>
            <a:r>
              <a:rPr lang="lt-LT" dirty="0"/>
              <a:t>, N</a:t>
            </a:r>
            <a:r>
              <a:rPr lang="lt-LT" baseline="-25000" dirty="0"/>
              <a:t>A</a:t>
            </a:r>
            <a:r>
              <a:rPr lang="lt-LT" sz="2800" dirty="0">
                <a:effectLst/>
              </a:rPr>
              <a:t>.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Paaiškina dujų molio tūrio prasmę.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Nurodo, kas yra standartinės sąlygos ir kaip kinta dujų tūris, keičiantis temperatūrai ir slėgiui.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Išsprendžia uždavinius taikant </a:t>
            </a:r>
            <a:r>
              <a:rPr lang="lt-LT" sz="2800" dirty="0" err="1"/>
              <a:t>n</a:t>
            </a:r>
            <a:r>
              <a:rPr lang="lt-LT" sz="2800" dirty="0"/>
              <a:t>, V, V</a:t>
            </a:r>
            <a:r>
              <a:rPr lang="lt-LT" sz="2800" baseline="-25000" dirty="0"/>
              <a:t>M</a:t>
            </a:r>
            <a:r>
              <a:rPr lang="lt-LT" sz="2800" dirty="0"/>
              <a:t> skaičiavimo formules.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Išsprendžia uždavinius, taikant kitas medžiagos kiekio skaičiavimo formules.</a:t>
            </a:r>
            <a:endParaRPr lang="lt-L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5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3000"/>
            <a:ext cx="10934700" cy="5349875"/>
          </a:xfrm>
        </p:spPr>
        <p:txBody>
          <a:bodyPr>
            <a:normAutofit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Dujų molio tūris ir standartinės sąlygos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Dujų kiekio ir tūrio skaičiavimo formulė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Uždavinių </a:t>
            </a:r>
            <a:r>
              <a:rPr lang="lt-LT" sz="2800" dirty="0">
                <a:effectLst/>
              </a:rPr>
              <a:t>su </a:t>
            </a:r>
            <a:r>
              <a:rPr lang="lt-LT" sz="2800" dirty="0" err="1">
                <a:effectLst/>
              </a:rPr>
              <a:t>n</a:t>
            </a:r>
            <a:r>
              <a:rPr lang="lt-LT" sz="2800" dirty="0">
                <a:effectLst/>
              </a:rPr>
              <a:t>, V, V</a:t>
            </a:r>
            <a:r>
              <a:rPr lang="lt-LT" sz="2800" baseline="-25000" dirty="0">
                <a:effectLst/>
              </a:rPr>
              <a:t>M</a:t>
            </a:r>
            <a:r>
              <a:rPr lang="lt-LT" sz="2800" dirty="0">
                <a:effectLst/>
              </a:rPr>
              <a:t>, m, M, </a:t>
            </a:r>
            <a:r>
              <a:rPr lang="lt-LT" sz="2800" dirty="0" err="1">
                <a:effectLst/>
              </a:rPr>
              <a:t>N</a:t>
            </a:r>
            <a:r>
              <a:rPr lang="lt-LT" dirty="0"/>
              <a:t>, N</a:t>
            </a:r>
            <a:r>
              <a:rPr lang="lt-LT" baseline="-25000" dirty="0"/>
              <a:t>A</a:t>
            </a:r>
            <a:r>
              <a:rPr lang="lt-LT" sz="2800" dirty="0">
                <a:effectLst/>
              </a:rPr>
              <a:t> sprendimas.</a:t>
            </a:r>
            <a:endParaRPr lang="lt-LT" dirty="0"/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r>
              <a:rPr lang="lt-LT" b="1" dirty="0"/>
              <a:t>Galimi mokymo metodai</a:t>
            </a:r>
          </a:p>
          <a:p>
            <a:pPr marL="0" indent="0">
              <a:buNone/>
            </a:pPr>
            <a:r>
              <a:rPr lang="lt-LT" dirty="0"/>
              <a:t>Diskusija, nuo ko priklauso dujų tūris. </a:t>
            </a:r>
            <a:r>
              <a:rPr lang="lt-LT" dirty="0" err="1"/>
              <a:t>Avogadro</a:t>
            </a:r>
            <a:r>
              <a:rPr lang="lt-LT" dirty="0"/>
              <a:t> dėsnio kartojimas.</a:t>
            </a:r>
          </a:p>
          <a:p>
            <a:pPr marL="0" indent="0">
              <a:buNone/>
            </a:pPr>
            <a:r>
              <a:rPr lang="lt-LT" dirty="0"/>
              <a:t>Trikampio taikymas, išreiškiant vienus fizikinius dydžius kitais skaičiavimo formulėse. </a:t>
            </a:r>
          </a:p>
          <a:p>
            <a:pPr marL="0" indent="0">
              <a:buNone/>
            </a:pPr>
            <a:r>
              <a:rPr lang="lt-LT" dirty="0">
                <a:effectLst/>
              </a:rPr>
              <a:t>Darbas porose – uždavinių sprendimas, tariantis su suolo draugu.</a:t>
            </a: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105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25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lt-LT" b="1" dirty="0"/>
              <a:t>Mokinių pasiekimų lygiai sprendžiant uždavinius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889067"/>
            <a:ext cx="11360800" cy="5843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Lygiai aprašomi, remiantis 2023 m. gamtamokslinės programos Gamtamokslinio komunikavimo (</a:t>
            </a:r>
            <a:r>
              <a:rPr lang="lt-LT" dirty="0" err="1">
                <a:solidFill>
                  <a:schemeClr val="dk1"/>
                </a:solidFill>
              </a:rPr>
              <a:t>B</a:t>
            </a:r>
            <a:r>
              <a:rPr lang="lt-LT" dirty="0">
                <a:solidFill>
                  <a:schemeClr val="dk1"/>
                </a:solidFill>
              </a:rPr>
              <a:t>) ir Problemų sprendimų ir refleksijos (E) pasiekimų lygių aprašu 35-40 psl.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Slenkstinis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Mokinys užrašo dujų kiekio, tūrio ir dujų molio tūrio skaičiavimo formules, įvardija visus fizikinius dydžius ir jų matavimo vienetus, moka išreikšti vienus fizikinius dydžius kitais.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Patenkinamas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dujų kiekio, tūrio ar dujų molio tūrio skaičiavimo formules bei, jeigu reikia, pakeisti matavimo vienetus.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Pagrindinis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patenkinamo lygio pasiekimų papildomai išsprendžia nesudėtingus uždavinius, kuriuose reikia atlikti du ar tris veiksmus, naudojant vieną arba dvi skirtingas skaičiavimo formules.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Aukštesnysis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pagrindinio lygio pasiekimų papildomai išsprendžia sudėtingus uždavinius, kuriuose reikia atlikti daugiau trijų veiksmų, naudojant dvi ar daugiau skirtingų skaičiavimo formulių.</a:t>
            </a:r>
          </a:p>
        </p:txBody>
      </p:sp>
    </p:spTree>
    <p:extLst>
      <p:ext uri="{BB962C8B-B14F-4D97-AF65-F5344CB8AC3E}">
        <p14:creationId xmlns:p14="http://schemas.microsoft.com/office/powerpoint/2010/main" val="3232147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molio tūris (V</a:t>
            </a:r>
            <a:r>
              <a:rPr lang="lt-LT" b="1" baseline="-25000" dirty="0"/>
              <a:t>M</a:t>
            </a:r>
            <a:r>
              <a:rPr lang="lt-LT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140952"/>
            <a:ext cx="10960608" cy="54305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dirty="0"/>
              <a:t>Vienodas dujų kiekis tomis pačiomis sąlygomis užima tą patį tūrį, vadinasi, apibrėžus sąlygas, galima sužinoti, kokį tūri užims 1 molis bet kokių dujų.</a:t>
            </a:r>
          </a:p>
          <a:p>
            <a:pPr marL="0" indent="0" algn="just">
              <a:buNone/>
            </a:pPr>
            <a:r>
              <a:rPr lang="lt-LT" b="1" dirty="0"/>
              <a:t>Standartinės sąlygos (STP) reiškia, kad yra </a:t>
            </a:r>
            <a:r>
              <a:rPr lang="lt-LT" sz="2800" b="1" dirty="0"/>
              <a:t>0 </a:t>
            </a:r>
            <a:r>
              <a:rPr lang="en-LT" sz="2800" b="1" dirty="0">
                <a:effectLst/>
              </a:rPr>
              <a:t>°</a:t>
            </a:r>
            <a:r>
              <a:rPr lang="lt-LT" sz="2800" b="1" dirty="0"/>
              <a:t>C (273 </a:t>
            </a:r>
            <a:r>
              <a:rPr lang="lt-LT" sz="2800" b="1" dirty="0" err="1"/>
              <a:t>K</a:t>
            </a:r>
            <a:r>
              <a:rPr lang="lt-LT" sz="2800" b="1" dirty="0"/>
              <a:t>) temperatūra ir 1 bar (100,000 </a:t>
            </a:r>
            <a:r>
              <a:rPr lang="lt-LT" sz="2800" b="1" dirty="0" err="1"/>
              <a:t>kPa</a:t>
            </a:r>
            <a:r>
              <a:rPr lang="lt-LT" sz="2800" b="1" dirty="0"/>
              <a:t>) slėgis</a:t>
            </a:r>
            <a:r>
              <a:rPr lang="lt-LT" sz="2800" dirty="0"/>
              <a:t>. Tokiomis sąlygomis 1 </a:t>
            </a:r>
            <a:r>
              <a:rPr lang="lt-LT" sz="2800" dirty="0" err="1"/>
              <a:t>mol</a:t>
            </a:r>
            <a:r>
              <a:rPr lang="lt-LT" sz="2800" dirty="0"/>
              <a:t> dujų užima 22,7 L tūrį.</a:t>
            </a:r>
          </a:p>
          <a:p>
            <a:pPr marL="0" indent="0" algn="just">
              <a:buNone/>
            </a:pPr>
            <a:endParaRPr lang="lt-LT" sz="2800" dirty="0"/>
          </a:p>
          <a:p>
            <a:pPr marL="0" indent="0" algn="ctr">
              <a:buNone/>
            </a:pPr>
            <a:r>
              <a:rPr lang="lt-LT" sz="3200" b="1" dirty="0">
                <a:solidFill>
                  <a:srgbClr val="FF0000"/>
                </a:solidFill>
              </a:rPr>
              <a:t>V</a:t>
            </a:r>
            <a:r>
              <a:rPr lang="lt-LT" sz="3200" b="1" baseline="-25000" dirty="0">
                <a:solidFill>
                  <a:srgbClr val="FF0000"/>
                </a:solidFill>
              </a:rPr>
              <a:t>M</a:t>
            </a:r>
            <a:r>
              <a:rPr lang="lt-LT" sz="3200" b="1" dirty="0">
                <a:solidFill>
                  <a:srgbClr val="FF0000"/>
                </a:solidFill>
              </a:rPr>
              <a:t> = 22,7 L/</a:t>
            </a:r>
            <a:r>
              <a:rPr lang="lt-LT" sz="3200" b="1" dirty="0" err="1">
                <a:solidFill>
                  <a:srgbClr val="FF0000"/>
                </a:solidFill>
              </a:rPr>
              <a:t>mol</a:t>
            </a:r>
            <a:r>
              <a:rPr lang="lt-LT" sz="3200" b="1" dirty="0">
                <a:solidFill>
                  <a:srgbClr val="FF0000"/>
                </a:solidFill>
              </a:rPr>
              <a:t> = 22,7 dm</a:t>
            </a:r>
            <a:r>
              <a:rPr lang="lt-LT" sz="3200" b="1" baseline="30000" dirty="0">
                <a:solidFill>
                  <a:srgbClr val="FF0000"/>
                </a:solidFill>
              </a:rPr>
              <a:t>3</a:t>
            </a:r>
            <a:r>
              <a:rPr lang="lt-LT" sz="3200" b="1" dirty="0">
                <a:solidFill>
                  <a:srgbClr val="FF0000"/>
                </a:solidFill>
              </a:rPr>
              <a:t>/</a:t>
            </a:r>
            <a:r>
              <a:rPr lang="lt-LT" sz="3200" b="1" dirty="0" err="1">
                <a:solidFill>
                  <a:srgbClr val="FF0000"/>
                </a:solidFill>
              </a:rPr>
              <a:t>mol</a:t>
            </a:r>
            <a:r>
              <a:rPr lang="lt-LT" sz="3200" b="1" dirty="0">
                <a:solidFill>
                  <a:srgbClr val="FF0000"/>
                </a:solidFill>
              </a:rPr>
              <a:t> (STP sąlygomis)</a:t>
            </a:r>
          </a:p>
          <a:p>
            <a:pPr marL="0" indent="0" algn="ctr">
              <a:buNone/>
            </a:pPr>
            <a:endParaRPr lang="lt-LT" sz="3200" dirty="0"/>
          </a:p>
          <a:p>
            <a:pPr marL="0" indent="0" algn="just">
              <a:buNone/>
            </a:pPr>
            <a:r>
              <a:rPr lang="lt-LT" dirty="0"/>
              <a:t>Pakeitus sąlygas, pvz., esant kambario temperatūrai (25 </a:t>
            </a:r>
            <a:r>
              <a:rPr lang="en-LT" sz="2800" dirty="0">
                <a:effectLst/>
              </a:rPr>
              <a:t>°</a:t>
            </a:r>
            <a:r>
              <a:rPr lang="lt-LT" sz="2800" dirty="0"/>
              <a:t>C</a:t>
            </a:r>
            <a:r>
              <a:rPr lang="lt-LT" dirty="0"/>
              <a:t>), dujų molio tūris bus didesnis: </a:t>
            </a:r>
            <a:r>
              <a:rPr lang="lt-LT" sz="2800" dirty="0"/>
              <a:t>V</a:t>
            </a:r>
            <a:r>
              <a:rPr lang="lt-LT" sz="2800" baseline="-25000" dirty="0"/>
              <a:t>M</a:t>
            </a:r>
            <a:r>
              <a:rPr lang="lt-LT" sz="2800" dirty="0"/>
              <a:t> = 24,8 L/</a:t>
            </a:r>
            <a:r>
              <a:rPr lang="lt-LT" sz="2800" dirty="0" err="1"/>
              <a:t>mol</a:t>
            </a:r>
            <a:r>
              <a:rPr lang="lt-LT" sz="2800" dirty="0"/>
              <a:t>.</a:t>
            </a:r>
          </a:p>
          <a:p>
            <a:pPr marL="0" indent="0" algn="just">
              <a:buNone/>
            </a:pPr>
            <a:r>
              <a:rPr lang="lt-LT" dirty="0"/>
              <a:t>Padidinus slėgį iki 1 atmosferos (1,01 bar), dujų molio tūris bus mažesnis: </a:t>
            </a:r>
            <a:r>
              <a:rPr lang="lt-LT" sz="2800" dirty="0"/>
              <a:t>V</a:t>
            </a:r>
            <a:r>
              <a:rPr lang="lt-LT" sz="2800" baseline="-25000" dirty="0"/>
              <a:t>M</a:t>
            </a:r>
            <a:r>
              <a:rPr lang="lt-LT" sz="2800" dirty="0"/>
              <a:t> = 22,4 L/</a:t>
            </a:r>
            <a:r>
              <a:rPr lang="lt-LT" sz="2800" dirty="0" err="1"/>
              <a:t>mol</a:t>
            </a:r>
            <a:r>
              <a:rPr lang="lt-LT" sz="2800" dirty="0"/>
              <a:t>. </a:t>
            </a:r>
            <a:r>
              <a:rPr lang="lt-LT" sz="2800" b="1" dirty="0"/>
              <a:t>1 atm slėgis (</a:t>
            </a:r>
            <a:r>
              <a:rPr lang="lt-LT" b="1" dirty="0"/>
              <a:t>101,325 </a:t>
            </a:r>
            <a:r>
              <a:rPr lang="lt-LT" b="1" dirty="0" err="1"/>
              <a:t>kPa</a:t>
            </a:r>
            <a:r>
              <a:rPr lang="lt-LT" b="1" dirty="0"/>
              <a:t>)</a:t>
            </a:r>
            <a:r>
              <a:rPr lang="lt-LT" sz="2800" b="1" dirty="0"/>
              <a:t> ir 0 </a:t>
            </a:r>
            <a:r>
              <a:rPr lang="en-LT" sz="2800" b="1" dirty="0">
                <a:effectLst/>
              </a:rPr>
              <a:t>°</a:t>
            </a:r>
            <a:r>
              <a:rPr lang="lt-LT" sz="2800" b="1" dirty="0"/>
              <a:t>C (273 </a:t>
            </a:r>
            <a:r>
              <a:rPr lang="lt-LT" b="1" dirty="0" err="1"/>
              <a:t>K</a:t>
            </a:r>
            <a:r>
              <a:rPr lang="lt-LT" b="1" dirty="0"/>
              <a:t>)</a:t>
            </a:r>
            <a:r>
              <a:rPr lang="lt-LT" sz="2800" b="1" dirty="0"/>
              <a:t> temperatūra vadinamos normaliosiomis sąlygomis (</a:t>
            </a:r>
            <a:r>
              <a:rPr lang="lt-LT" sz="2800" b="1" dirty="0" err="1"/>
              <a:t>n</a:t>
            </a:r>
            <a:r>
              <a:rPr lang="lt-LT" sz="2800" b="1" dirty="0"/>
              <a:t>. </a:t>
            </a:r>
            <a:r>
              <a:rPr lang="lt-LT" sz="2800" b="1" dirty="0" err="1"/>
              <a:t>s</a:t>
            </a:r>
            <a:r>
              <a:rPr lang="lt-LT" sz="2800" b="1" dirty="0"/>
              <a:t>.)</a:t>
            </a:r>
            <a:endParaRPr lang="lt-LT" sz="2800" dirty="0"/>
          </a:p>
          <a:p>
            <a:pPr marL="0" indent="0" algn="just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95839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7520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/>
              <a:t>Dujų kiekio ir tūrio skaičiavimo formulės</a:t>
            </a:r>
          </a:p>
        </p:txBody>
      </p:sp>
    </p:spTree>
    <p:extLst>
      <p:ext uri="{BB962C8B-B14F-4D97-AF65-F5344CB8AC3E}">
        <p14:creationId xmlns:p14="http://schemas.microsoft.com/office/powerpoint/2010/main" val="156096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kiekio ir tūrio skaičiavimo formulės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62FBD9-F964-EA48-9B48-00BCE571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0" y="1254078"/>
            <a:ext cx="11489760" cy="2561478"/>
          </a:xfrm>
          <a:prstGeom prst="rect">
            <a:avLst/>
          </a:prstGeom>
          <a:ln w="19050">
            <a:solidFill>
              <a:srgbClr val="CBBFE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D6B1B-3410-4943-B195-4316C913B0DC}"/>
              </a:ext>
            </a:extLst>
          </p:cNvPr>
          <p:cNvSpPr txBox="1"/>
          <p:nvPr/>
        </p:nvSpPr>
        <p:spPr>
          <a:xfrm>
            <a:off x="351119" y="4148328"/>
            <a:ext cx="11489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800" dirty="0"/>
              <a:t>Svarbu prisiminti, kad V</a:t>
            </a:r>
            <a:r>
              <a:rPr lang="lt-LT" sz="2800" baseline="-25000" dirty="0"/>
              <a:t>M</a:t>
            </a:r>
            <a:r>
              <a:rPr lang="lt-LT" sz="2800" dirty="0"/>
              <a:t> = 22,7 L/</a:t>
            </a:r>
            <a:r>
              <a:rPr lang="lt-LT" sz="2800" dirty="0" err="1"/>
              <a:t>mol</a:t>
            </a:r>
            <a:r>
              <a:rPr lang="lt-LT" sz="2800" dirty="0"/>
              <a:t>, esant STP sąlygoms.</a:t>
            </a:r>
          </a:p>
        </p:txBody>
      </p:sp>
    </p:spTree>
    <p:extLst>
      <p:ext uri="{BB962C8B-B14F-4D97-AF65-F5344CB8AC3E}">
        <p14:creationId xmlns:p14="http://schemas.microsoft.com/office/powerpoint/2010/main" val="35629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Pirmoji pamoka – fizikinės dujų savybės ir </a:t>
            </a:r>
            <a:r>
              <a:rPr lang="lt-LT" b="1" dirty="0" err="1"/>
              <a:t>Avogadro</a:t>
            </a:r>
            <a:r>
              <a:rPr lang="lt-LT" b="1" dirty="0"/>
              <a:t> dėsnis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255601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Kitos kiekio skaičiavimo formulės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ADD45-CC45-6F46-A8EC-7038A82093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3" y="967749"/>
            <a:ext cx="8975853" cy="555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301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944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/>
              <a:t>Uždavinių su </a:t>
            </a:r>
            <a:r>
              <a:rPr lang="lt-LT" b="1" dirty="0" err="1"/>
              <a:t>n</a:t>
            </a:r>
            <a:r>
              <a:rPr lang="lt-LT" b="1" dirty="0"/>
              <a:t>, V, V</a:t>
            </a:r>
            <a:r>
              <a:rPr lang="lt-LT" b="1" baseline="-25000" dirty="0"/>
              <a:t>M</a:t>
            </a:r>
            <a:r>
              <a:rPr lang="lt-LT" b="1" dirty="0"/>
              <a:t>, m, M, </a:t>
            </a:r>
            <a:r>
              <a:rPr lang="lt-LT" b="1" dirty="0" err="1"/>
              <a:t>N</a:t>
            </a:r>
            <a:r>
              <a:rPr lang="lt-LT" b="1" dirty="0"/>
              <a:t>, N</a:t>
            </a:r>
            <a:r>
              <a:rPr lang="lt-LT" b="1" baseline="-25000" dirty="0"/>
              <a:t>A</a:t>
            </a:r>
            <a:r>
              <a:rPr lang="lt-LT" b="1" dirty="0"/>
              <a:t> sprendimas</a:t>
            </a:r>
          </a:p>
        </p:txBody>
      </p:sp>
    </p:spTree>
    <p:extLst>
      <p:ext uri="{BB962C8B-B14F-4D97-AF65-F5344CB8AC3E}">
        <p14:creationId xmlns:p14="http://schemas.microsoft.com/office/powerpoint/2010/main" val="229525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1" y="1151906"/>
            <a:ext cx="1153094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Apskaičiuokite, koks yra 6,00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argono Ar dujų tūris (L) STP sąlygomis. (Ats. 136 L)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6,00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V(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n </a:t>
            </a:r>
            <a:r>
              <a:rPr lang="en-LT" dirty="0"/>
              <a:t>· V</a:t>
            </a:r>
            <a:r>
              <a:rPr lang="en-LT" baseline="-25000" dirty="0"/>
              <a:t>M</a:t>
            </a:r>
            <a:r>
              <a:rPr lang="en-LT" dirty="0"/>
              <a:t> = 6,00 mol</a:t>
            </a:r>
            <a:r>
              <a:rPr lang="lt-LT" dirty="0"/>
              <a:t> </a:t>
            </a:r>
            <a:r>
              <a:rPr lang="en-LT" dirty="0"/>
              <a:t>·</a:t>
            </a:r>
            <a:r>
              <a:rPr lang="lt-LT" dirty="0"/>
              <a:t> 22,7 L/</a:t>
            </a:r>
            <a:r>
              <a:rPr lang="lt-LT" dirty="0" err="1"/>
              <a:t>mol</a:t>
            </a:r>
            <a:r>
              <a:rPr lang="lt-LT" dirty="0"/>
              <a:t> = 136,2 L </a:t>
            </a:r>
            <a:r>
              <a:rPr lang="en-LT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≈ 136 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6066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75" y="1175656"/>
            <a:ext cx="1102525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, kiek atomų neono Ne yra 18,16 L šių dujų STP sąlygomis. (Ats. 4,82 ⋅ 10</a:t>
            </a:r>
            <a:r>
              <a:rPr lang="lt-L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atomų)</a:t>
            </a:r>
            <a:r>
              <a:rPr lang="en-L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18,16 L 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V : V</a:t>
            </a:r>
            <a:r>
              <a:rPr lang="en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18,16 L : 22,7 L/mol = 0,80 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0,80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6,02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4,82 ⋅ 10</a:t>
            </a:r>
            <a:r>
              <a:rPr lang="lt-L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atomų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1" y="1151906"/>
            <a:ext cx="1153094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Apskaičiuokite, koks yra 34,0 g amoniako 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dujų tūris (L) STP sąlygomis. (Ats. 45,4 L)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34,0 g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V(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14,01 + </a:t>
            </a:r>
            <a:r>
              <a:rPr lang="lt-LT" dirty="0"/>
              <a:t>3 </a:t>
            </a:r>
            <a:r>
              <a:rPr lang="en-LT" dirty="0"/>
              <a:t>·</a:t>
            </a:r>
            <a:r>
              <a:rPr lang="lt-LT" dirty="0"/>
              <a:t> 1,01 = 17,04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M = 34,0 g : 17,04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1,9953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b="0" i="0" u="none" strike="noStrike" dirty="0">
                <a:solidFill>
                  <a:srgbClr val="1F1F1F"/>
                </a:solidFill>
                <a:effectLst/>
              </a:rPr>
              <a:t>≈</a:t>
            </a:r>
            <a:r>
              <a:rPr lang="en-L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n </a:t>
            </a:r>
            <a:r>
              <a:rPr lang="en-LT" dirty="0"/>
              <a:t>· V</a:t>
            </a:r>
            <a:r>
              <a:rPr lang="en-LT" baseline="-25000" dirty="0"/>
              <a:t>M</a:t>
            </a:r>
            <a:r>
              <a:rPr lang="en-LT" dirty="0"/>
              <a:t> = 2,00 mol</a:t>
            </a:r>
            <a:r>
              <a:rPr lang="lt-LT" dirty="0"/>
              <a:t> </a:t>
            </a:r>
            <a:r>
              <a:rPr lang="en-LT" dirty="0"/>
              <a:t>·</a:t>
            </a:r>
            <a:r>
              <a:rPr lang="lt-LT" dirty="0"/>
              <a:t> 22,7 L/</a:t>
            </a:r>
            <a:r>
              <a:rPr lang="lt-LT" dirty="0" err="1"/>
              <a:t>mol</a:t>
            </a:r>
            <a:r>
              <a:rPr lang="lt-LT" dirty="0"/>
              <a:t> = 45,4 L</a:t>
            </a:r>
          </a:p>
          <a:p>
            <a:pPr marL="514350" indent="-514350">
              <a:buAutoNum type="arabicParenR"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09" y="1"/>
            <a:ext cx="10515600" cy="670560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670561"/>
            <a:ext cx="11679936" cy="593630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Kurios dujos sunkesnės už orą: a) NH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NO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c) CH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Apskaičiuokite, koks yra 12,0 g helio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dujų tūris (L) STP sąlygomis. (Ats. 68,1 L)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Apskaičiuokite, kokia yra 1,00 </a:t>
            </a:r>
            <a:r>
              <a:rPr lang="lt-LT" sz="22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lt-LT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litrų (STP) oro masė. (Ats. 128 g)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Inertinės dujos 1,378 kartus sunkesnė už orą. Užrašykite šių dujų cheminį simbolį. (Ats.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Аr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Apskaičiuokite, kiek litrų O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dujų (STP) sureaguos ir kiek litrų CO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dujų susidarys, visiškai sudeginus: a) 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litrus butano C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dujų; </a:t>
            </a:r>
            <a:r>
              <a:rPr lang="lt-LT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7 litrus butano C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dujų. Degimo reakcijos lygtis: 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(d) + 13O</a:t>
            </a:r>
            <a:r>
              <a:rPr lang="lt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(d) 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(d) +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LT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O(d)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(Ats. a) 26 L O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16 L CO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b) 45,5 L O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28 L CO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Apskaičiuokite, kiek molekulių yra 16,0 g SO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dujų ir kokį tūrį (STP) užima šios dujos. (Ats. 1,51 </a:t>
            </a:r>
            <a:r>
              <a:rPr lang="lt-LT" sz="22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lt-LT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molekulių, 5,68 L)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Apskaičiuokite molinę masę ir užrašykite inertinių dujų cheminį simbolį, jeigu šių dujų 4,19 g tūris (STP) yra 1,135 L. (Ats. 83,8 g/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 Apskaičiuokite molinę masę ir užrašykite inertinių dujų cheminį simbolį, jeigu šių dujų 16,0 g yra 24,08 </a:t>
            </a:r>
            <a:r>
              <a:rPr lang="lt-LT" sz="22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lt-LT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atomų. (Ats. 4,00 g/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9. Apskaičiuokite, kokį tūrį (STP) užima ir kokia yra masė  3,01 </a:t>
            </a:r>
            <a:r>
              <a:rPr lang="lt-LT" sz="22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lt-LT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molekulių anglies(II) oksido CO dujų. (Ats. 114 L; 140 g)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10. Skaičiuodami, nustatykite, kurių dujų (STP) masė didesnė – 10 L CO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dujų ar 10 L SO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dujų. (Ats. SO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11*. Apskaičiuokite, kiek deguonies atomų yra 90,8 L (STP) sieros </a:t>
            </a:r>
            <a:r>
              <a:rPr lang="lt-LT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trioksido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lt-LT" sz="22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dujų. (Ats. 72,2 </a:t>
            </a:r>
            <a:r>
              <a:rPr lang="lt-LT" sz="22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lt-LT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lt-LT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LT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1933031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molio tūris ir </a:t>
            </a:r>
            <a:r>
              <a:rPr lang="lt-LT" b="1" dirty="0" err="1"/>
              <a:t>Avogadro</a:t>
            </a:r>
            <a:r>
              <a:rPr lang="lt-LT" b="1" dirty="0"/>
              <a:t> dėsnis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8CFCD-C3D3-3846-8977-1B6D0CA03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9" t="6045" r="8652" b="13056"/>
          <a:stretch/>
        </p:blipFill>
        <p:spPr>
          <a:xfrm>
            <a:off x="2898970" y="1821034"/>
            <a:ext cx="6394058" cy="3597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0181A-1A66-EA44-840A-43CF63B66EB0}"/>
              </a:ext>
            </a:extLst>
          </p:cNvPr>
          <p:cNvSpPr txBox="1"/>
          <p:nvPr/>
        </p:nvSpPr>
        <p:spPr>
          <a:xfrm>
            <a:off x="3096449" y="5288340"/>
            <a:ext cx="160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1 </a:t>
            </a:r>
            <a:r>
              <a:rPr lang="lt-LT" sz="2400" b="1" dirty="0" err="1"/>
              <a:t>mol</a:t>
            </a:r>
            <a:r>
              <a:rPr lang="lt-LT" sz="2400" b="1" dirty="0"/>
              <a:t> </a:t>
            </a:r>
            <a:r>
              <a:rPr lang="lt-LT" sz="2400" b="1" dirty="0" err="1"/>
              <a:t>He</a:t>
            </a:r>
            <a:endParaRPr lang="lt-LT" sz="2400" b="1" dirty="0"/>
          </a:p>
          <a:p>
            <a:pPr algn="ctr"/>
            <a:r>
              <a:rPr lang="lt-LT" sz="2400" b="1" dirty="0"/>
              <a:t>22,7 L</a:t>
            </a:r>
          </a:p>
          <a:p>
            <a:pPr algn="ctr"/>
            <a:r>
              <a:rPr lang="lt-LT" sz="2400" b="1" dirty="0"/>
              <a:t>4,00 g</a:t>
            </a:r>
          </a:p>
          <a:p>
            <a:pPr algn="ctr"/>
            <a:r>
              <a:rPr lang="lt-LT" sz="2400" b="1" dirty="0"/>
              <a:t>6,02</a:t>
            </a:r>
            <a:r>
              <a:rPr lang="lt-LT" sz="2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⋅ </a:t>
            </a:r>
            <a:r>
              <a:rPr lang="lt-LT" sz="2400" b="1" dirty="0">
                <a:effectLst/>
                <a:ea typeface="Times New Roman" panose="02020603050405020304" pitchFamily="18" charset="0"/>
              </a:rPr>
              <a:t>10</a:t>
            </a:r>
            <a:r>
              <a:rPr lang="lt-LT" sz="2400" b="1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3DD53-9B8C-3142-A9FD-59A05C7DCE06}"/>
              </a:ext>
            </a:extLst>
          </p:cNvPr>
          <p:cNvSpPr txBox="1"/>
          <p:nvPr/>
        </p:nvSpPr>
        <p:spPr>
          <a:xfrm>
            <a:off x="5291196" y="5288340"/>
            <a:ext cx="160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1 </a:t>
            </a:r>
            <a:r>
              <a:rPr lang="lt-LT" sz="2400" b="1" dirty="0" err="1"/>
              <a:t>mol</a:t>
            </a:r>
            <a:r>
              <a:rPr lang="lt-LT" sz="2400" b="1" dirty="0"/>
              <a:t> NH</a:t>
            </a:r>
            <a:r>
              <a:rPr lang="lt-LT" sz="2400" b="1" baseline="-25000" dirty="0"/>
              <a:t>3</a:t>
            </a:r>
            <a:endParaRPr lang="lt-LT" sz="2400" b="1" dirty="0"/>
          </a:p>
          <a:p>
            <a:pPr algn="ctr"/>
            <a:r>
              <a:rPr lang="lt-LT" sz="2400" b="1" dirty="0"/>
              <a:t>22,7 L</a:t>
            </a:r>
          </a:p>
          <a:p>
            <a:pPr algn="ctr"/>
            <a:r>
              <a:rPr lang="lt-LT" sz="2400" b="1" dirty="0"/>
              <a:t>17,04 g</a:t>
            </a:r>
          </a:p>
          <a:p>
            <a:pPr algn="ctr"/>
            <a:r>
              <a:rPr lang="lt-LT" sz="2400" b="1" dirty="0"/>
              <a:t>6,02</a:t>
            </a:r>
            <a:r>
              <a:rPr lang="lt-LT" sz="2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⋅ </a:t>
            </a:r>
            <a:r>
              <a:rPr lang="lt-LT" sz="2400" b="1" dirty="0">
                <a:effectLst/>
                <a:ea typeface="Times New Roman" panose="02020603050405020304" pitchFamily="18" charset="0"/>
              </a:rPr>
              <a:t>10</a:t>
            </a:r>
            <a:r>
              <a:rPr lang="lt-LT" sz="2400" b="1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835A9-410E-7C4D-B490-A281BB4ED646}"/>
              </a:ext>
            </a:extLst>
          </p:cNvPr>
          <p:cNvSpPr txBox="1"/>
          <p:nvPr/>
        </p:nvSpPr>
        <p:spPr>
          <a:xfrm>
            <a:off x="7521490" y="5288340"/>
            <a:ext cx="160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1 </a:t>
            </a:r>
            <a:r>
              <a:rPr lang="lt-LT" sz="2400" b="1" dirty="0" err="1"/>
              <a:t>mol</a:t>
            </a:r>
            <a:r>
              <a:rPr lang="lt-LT" sz="2400" b="1" dirty="0"/>
              <a:t> O</a:t>
            </a:r>
            <a:r>
              <a:rPr lang="lt-LT" sz="2400" b="1" baseline="-25000" dirty="0"/>
              <a:t>2</a:t>
            </a:r>
            <a:endParaRPr lang="lt-LT" sz="2400" b="1" dirty="0"/>
          </a:p>
          <a:p>
            <a:pPr algn="ctr"/>
            <a:r>
              <a:rPr lang="lt-LT" sz="2400" b="1" dirty="0"/>
              <a:t>22,7 L</a:t>
            </a:r>
          </a:p>
          <a:p>
            <a:pPr algn="ctr"/>
            <a:r>
              <a:rPr lang="lt-LT" sz="2400" b="1" dirty="0"/>
              <a:t>32,00 g</a:t>
            </a:r>
          </a:p>
          <a:p>
            <a:pPr algn="ctr"/>
            <a:r>
              <a:rPr lang="lt-LT" sz="2400" b="1" dirty="0"/>
              <a:t>6,02</a:t>
            </a:r>
            <a:r>
              <a:rPr lang="lt-LT" sz="2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⋅ </a:t>
            </a:r>
            <a:r>
              <a:rPr lang="lt-LT" sz="2400" b="1" dirty="0">
                <a:effectLst/>
                <a:ea typeface="Times New Roman" panose="02020603050405020304" pitchFamily="18" charset="0"/>
              </a:rPr>
              <a:t>10</a:t>
            </a:r>
            <a:r>
              <a:rPr lang="lt-LT" sz="2400" b="1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sz="24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A5AD9-F1C5-C547-ADEC-662DDEB41543}"/>
              </a:ext>
            </a:extLst>
          </p:cNvPr>
          <p:cNvSpPr txBox="1"/>
          <p:nvPr/>
        </p:nvSpPr>
        <p:spPr>
          <a:xfrm>
            <a:off x="838201" y="997545"/>
            <a:ext cx="1068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/>
              <a:t>Pritaikius, ką išėjome, galime apskaičiuoti skirtingų dujų tūrį, masę ir dalelių skaičių STP sąlygomis.</a:t>
            </a:r>
          </a:p>
        </p:txBody>
      </p:sp>
    </p:spTree>
    <p:extLst>
      <p:ext uri="{BB962C8B-B14F-4D97-AF65-F5344CB8AC3E}">
        <p14:creationId xmlns:p14="http://schemas.microsoft.com/office/powerpoint/2010/main" val="1452363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7"/>
            <a:ext cx="10878312" cy="56569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Paklausiama mokinių: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Kas yra dujų molio tūris? Nuo ko priklauso jo vertė?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Kokie yra matavimo vienetai: dujų kiekio, tūrio, dujų molio tūrio?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Kaip apskaičiuoti dujų tūrį, žinant kiekį?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Ar 10 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 </a:t>
            </a:r>
            <a:r>
              <a:rPr lang="lt-LT" sz="2800" dirty="0" err="1">
                <a:effectLst/>
              </a:rPr>
              <a:t>He</a:t>
            </a:r>
            <a:r>
              <a:rPr lang="lt-LT" sz="2800" dirty="0">
                <a:effectLst/>
              </a:rPr>
              <a:t> ir 10 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 Ar tūriai vienodi?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Ar 10 g </a:t>
            </a:r>
            <a:r>
              <a:rPr lang="lt-LT" sz="2800" dirty="0" err="1">
                <a:effectLst/>
              </a:rPr>
              <a:t>He</a:t>
            </a:r>
            <a:r>
              <a:rPr lang="lt-LT" sz="2800" dirty="0">
                <a:effectLst/>
              </a:rPr>
              <a:t> ir 10 g Ar tūriai vienodi?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Ar 100 </a:t>
            </a:r>
            <a:r>
              <a:rPr lang="lt-LT" dirty="0"/>
              <a:t>atomų </a:t>
            </a:r>
            <a:r>
              <a:rPr lang="lt-LT" sz="2800" dirty="0" err="1">
                <a:effectLst/>
              </a:rPr>
              <a:t>He</a:t>
            </a:r>
            <a:r>
              <a:rPr lang="lt-LT" sz="2800" dirty="0">
                <a:effectLst/>
              </a:rPr>
              <a:t> ir 100 </a:t>
            </a:r>
            <a:r>
              <a:rPr lang="lt-LT" dirty="0"/>
              <a:t>atomų</a:t>
            </a:r>
            <a:r>
              <a:rPr lang="lt-LT" sz="2800" dirty="0">
                <a:effectLst/>
              </a:rPr>
              <a:t> Ar tūriai vienodi?</a:t>
            </a:r>
          </a:p>
          <a:p>
            <a:pPr marL="0" indent="0" algn="just">
              <a:buNone/>
            </a:pPr>
            <a:r>
              <a:rPr lang="lt-LT" dirty="0"/>
              <a:t>Siekiant išsiaiškinti, kaip mokiniams sekėsi spręsti uždavinius,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Nieko neišsprendžiau ir nesupratau.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Kai kuriuos uždavinius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Didžiąją dalį uždavinių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Visus uždavinius išsprendžiau ir 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321783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>
                <a:effectLst/>
                <a:ea typeface="Times New Roman" panose="02020603050405020304" pitchFamily="18" charset="0"/>
              </a:rPr>
              <a:t>Apskaičiuoti, kokį tūrį (L) užima 11,0 g anglies dioksido CO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</a:rPr>
              <a:t> dujų ir kiek molekulių CO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</a:rPr>
              <a:t> yra šiame tūryje. (Ats. 5,68 L, 1,51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molekulių)</a:t>
            </a:r>
            <a:endParaRPr lang="en-LT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3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5501375"/>
          </a:xfrm>
        </p:spPr>
        <p:txBody>
          <a:bodyPr>
            <a:normAutofit/>
          </a:bodyPr>
          <a:lstStyle/>
          <a:p>
            <a:r>
              <a:rPr lang="lt-LT" b="1" dirty="0"/>
              <a:t>Tikslas</a:t>
            </a:r>
          </a:p>
          <a:p>
            <a:pPr marL="0" indent="0" algn="just">
              <a:buNone/>
            </a:pPr>
            <a:r>
              <a:rPr lang="lt-LT" sz="2800" dirty="0">
                <a:effectLst/>
              </a:rPr>
              <a:t>Išnagrinėti dujų fizikines savybes ir </a:t>
            </a:r>
            <a:r>
              <a:rPr lang="lt-LT" sz="2800" dirty="0" err="1">
                <a:effectLst/>
              </a:rPr>
              <a:t>Avogadro</a:t>
            </a:r>
            <a:r>
              <a:rPr lang="lt-LT" sz="2800" dirty="0">
                <a:effectLst/>
              </a:rPr>
              <a:t> dėsnį, bei pritaikyti skaičiavimams pagal reakcijų lygtis.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Palygina skirtingų dujų </a:t>
            </a:r>
            <a:r>
              <a:rPr lang="lt-LT" dirty="0"/>
              <a:t>fizikines savybes: tūrio nepastovumas, spūdumas, tankis, tirpumas vandenyje.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Nurodo, kurios dujos sunkesnės, o kurios – lengvesnės už orą.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Paaiškina </a:t>
            </a:r>
            <a:r>
              <a:rPr lang="lt-LT" sz="2800" dirty="0" err="1"/>
              <a:t>Avogadro</a:t>
            </a:r>
            <a:r>
              <a:rPr lang="lt-LT" sz="2800" dirty="0"/>
              <a:t> dėsnį.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Išsprendžia uždavinius taikant </a:t>
            </a:r>
            <a:r>
              <a:rPr lang="lt-LT" sz="2800" dirty="0" err="1"/>
              <a:t>Avogadro</a:t>
            </a:r>
            <a:r>
              <a:rPr lang="lt-LT" sz="2800" dirty="0"/>
              <a:t> dėsnį.</a:t>
            </a:r>
            <a:endParaRPr lang="lt-L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873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907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3000"/>
            <a:ext cx="10934700" cy="5349875"/>
          </a:xfrm>
        </p:spPr>
        <p:txBody>
          <a:bodyPr>
            <a:normAutofit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Dujų fizikinių savybių palyginimas.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err="1"/>
              <a:t>Avogadro</a:t>
            </a:r>
            <a:r>
              <a:rPr lang="lt-LT" dirty="0"/>
              <a:t> dėsnio paaiškinimas.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err="1"/>
              <a:t>Avogadro</a:t>
            </a:r>
            <a:r>
              <a:rPr lang="lt-LT" dirty="0"/>
              <a:t> dėsnio taikymas, skaičiuojant pagal reakcijų lygtis.</a:t>
            </a: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r>
              <a:rPr lang="lt-LT" b="1" dirty="0"/>
              <a:t>Galimi mokymo metodai</a:t>
            </a:r>
          </a:p>
          <a:p>
            <a:pPr marL="0" indent="0">
              <a:buNone/>
            </a:pPr>
            <a:r>
              <a:rPr lang="lt-LT" dirty="0"/>
              <a:t>Demonstracinis bandymas – pripildyti vieną balioną H</a:t>
            </a:r>
            <a:r>
              <a:rPr lang="lt-LT" baseline="-25000" dirty="0"/>
              <a:t>2</a:t>
            </a:r>
            <a:r>
              <a:rPr lang="lt-LT" dirty="0"/>
              <a:t> dujų, o kitą – CO</a:t>
            </a:r>
            <a:r>
              <a:rPr lang="lt-LT" baseline="-25000" dirty="0"/>
              <a:t>2</a:t>
            </a:r>
            <a:r>
              <a:rPr lang="lt-LT" dirty="0"/>
              <a:t> dujų. Palyginti, kurios dujos lengvesnės ar sunkesnės už orą.</a:t>
            </a:r>
          </a:p>
          <a:p>
            <a:pPr marL="0" indent="0">
              <a:buNone/>
            </a:pPr>
            <a:r>
              <a:rPr lang="lt-LT" dirty="0"/>
              <a:t>Palyginti skirtingų dujų tirpumą, pvz., NH</a:t>
            </a:r>
            <a:r>
              <a:rPr lang="lt-LT" baseline="-25000" dirty="0"/>
              <a:t>3</a:t>
            </a:r>
            <a:r>
              <a:rPr lang="lt-LT" dirty="0"/>
              <a:t> ir O</a:t>
            </a:r>
            <a:r>
              <a:rPr lang="lt-LT" baseline="-25000" dirty="0"/>
              <a:t>2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2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4863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/>
              <a:t>Fizikinės dujų savybės</a:t>
            </a:r>
          </a:p>
        </p:txBody>
      </p:sp>
    </p:spTree>
    <p:extLst>
      <p:ext uri="{BB962C8B-B14F-4D97-AF65-F5344CB8AC3E}">
        <p14:creationId xmlns:p14="http://schemas.microsoft.com/office/powerpoint/2010/main" val="415952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Tūrio nepastovumas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6379464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Panašiai kaip skystis, dujos užpildo atitinkamo tūrio indus. Tačiau, dujų dalelės traukia viena kitą silpniau negu skysčio dalelės ir atstumai tarp dujų dalelių yra didesni. Dėl to </a:t>
            </a:r>
            <a:r>
              <a:rPr lang="lt-LT" b="1" dirty="0"/>
              <a:t>dujos neturi pastovaus tūrio</a:t>
            </a:r>
            <a:r>
              <a:rPr lang="lt-LT" dirty="0"/>
              <a:t>. Dujų dalelės gali atitolti ir priartėti arčiau viena kitos, priklausomai nuo indo tūrio, į kurį leidžiamos dujos.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C432C-E3D8-F84F-8B59-F26737A3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58" y="3165912"/>
            <a:ext cx="3172106" cy="3007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00CE0-B1B3-1147-BC67-CE8C0764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696" y="1323832"/>
            <a:ext cx="4371378" cy="17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spūdumas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6147816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Kadangi tarp dujų dalelių yra dideli atstumai, dujas galima suspausti.</a:t>
            </a:r>
          </a:p>
          <a:p>
            <a:pPr marL="0" indent="0" algn="just">
              <a:buNone/>
            </a:pPr>
            <a:r>
              <a:rPr lang="lt-LT" b="1" dirty="0"/>
              <a:t>Padidinus slėgį </a:t>
            </a:r>
            <a:r>
              <a:rPr lang="lt-LT" dirty="0"/>
              <a:t>(spaudžiant dujas) atstumai tarp dujų dalelių mažėja, todėl </a:t>
            </a:r>
            <a:r>
              <a:rPr lang="lt-LT" b="1" dirty="0"/>
              <a:t>dujų tūris mažėja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b="1" dirty="0"/>
              <a:t>Sumažinus slėgį </a:t>
            </a:r>
            <a:r>
              <a:rPr lang="lt-LT" dirty="0"/>
              <a:t>(atleidus spaudimą) atstumai tarp dujų dalelių didėja, todėl </a:t>
            </a:r>
            <a:r>
              <a:rPr lang="lt-LT" b="1" dirty="0"/>
              <a:t>dujų tūris didėja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endParaRPr lang="lt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99CEC-53B0-E546-8ABF-6A08AD693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1" r="14236" b="13443"/>
          <a:stretch/>
        </p:blipFill>
        <p:spPr>
          <a:xfrm>
            <a:off x="7168896" y="1400033"/>
            <a:ext cx="4608576" cy="3187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065E9-30F9-0E40-86D8-D482A69E53D4}"/>
              </a:ext>
            </a:extLst>
          </p:cNvPr>
          <p:cNvSpPr txBox="1"/>
          <p:nvPr/>
        </p:nvSpPr>
        <p:spPr>
          <a:xfrm>
            <a:off x="7470674" y="4587931"/>
            <a:ext cx="1560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b="1" dirty="0"/>
              <a:t>Mažesnis</a:t>
            </a:r>
          </a:p>
          <a:p>
            <a:pPr algn="ctr"/>
            <a:r>
              <a:rPr lang="lt-LT" sz="2800" b="1" dirty="0"/>
              <a:t>slėgis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F5A35-EB92-A249-938A-C5058396783A}"/>
              </a:ext>
            </a:extLst>
          </p:cNvPr>
          <p:cNvSpPr txBox="1"/>
          <p:nvPr/>
        </p:nvSpPr>
        <p:spPr>
          <a:xfrm>
            <a:off x="10061427" y="4587931"/>
            <a:ext cx="1438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b="1" dirty="0"/>
              <a:t>Didesnis</a:t>
            </a:r>
          </a:p>
          <a:p>
            <a:pPr algn="ctr"/>
            <a:r>
              <a:rPr lang="lt-LT" sz="2800" b="1" dirty="0"/>
              <a:t>slėgis</a:t>
            </a:r>
          </a:p>
        </p:txBody>
      </p:sp>
    </p:spTree>
    <p:extLst>
      <p:ext uri="{BB962C8B-B14F-4D97-AF65-F5344CB8AC3E}">
        <p14:creationId xmlns:p14="http://schemas.microsoft.com/office/powerpoint/2010/main" val="215690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Dujų tankis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3833"/>
            <a:ext cx="7168896" cy="516904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lt-LT" dirty="0"/>
              <a:t>Dujų tankis priklauso nuo dujų dalelių masės ir traukos tarp dujų dalelių.</a:t>
            </a:r>
          </a:p>
          <a:p>
            <a:pPr marL="0" indent="0" algn="just">
              <a:buNone/>
            </a:pPr>
            <a:r>
              <a:rPr lang="lt-LT" b="1" dirty="0"/>
              <a:t>Kuo didesnė dujų dalelių masė</a:t>
            </a:r>
            <a:r>
              <a:rPr lang="lt-LT" dirty="0"/>
              <a:t>, pvz., kuo sunkesnės molekulės, </a:t>
            </a:r>
            <a:r>
              <a:rPr lang="lt-LT" b="1" dirty="0"/>
              <a:t>tuo didesnis dujų slėgis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b="1" dirty="0"/>
              <a:t>Kuo labiau dujų dalelės traukia viena kitą</a:t>
            </a:r>
            <a:r>
              <a:rPr lang="lt-LT" dirty="0"/>
              <a:t>, tuo tankiau dujų dalelės išsidėsto ir </a:t>
            </a:r>
            <a:r>
              <a:rPr lang="lt-LT" b="1" dirty="0"/>
              <a:t>tuo didesnis dujų slėgis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b="1" dirty="0"/>
              <a:t>Dujos su didesniu tankiu leidžiasi žemyn, o mažesnio tankio dujos – kyla į viršų</a:t>
            </a:r>
            <a:r>
              <a:rPr lang="lt-LT" dirty="0"/>
              <a:t>, panašiai kaip aliejus, kurio tankis mažesnis, kyla į vandens paviršių. Pvz., karšto oro tankis mažesnis už šalto oro tankį, todėl karštas oras kyla aukštyn. Tuo paremtas oro balionų veikimas.</a:t>
            </a:r>
          </a:p>
          <a:p>
            <a:pPr marL="0" indent="0" algn="just">
              <a:buNone/>
            </a:pP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059C6-16F3-4847-9808-A2A3F7F03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872" y="1323833"/>
            <a:ext cx="3958336" cy="2632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23E3C-382A-CA4D-9993-3C51C41C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96" y="4229081"/>
            <a:ext cx="2405888" cy="24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2941</Words>
  <Application>Microsoft Macintosh PowerPoint</Application>
  <PresentationFormat>Widescreen</PresentationFormat>
  <Paragraphs>258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Google Sans</vt:lpstr>
      <vt:lpstr>Office Theme</vt:lpstr>
      <vt:lpstr>Dujų molio tūris ir Avogadro dėsnis</vt:lpstr>
      <vt:lpstr>Pamokos sąsaja su programa</vt:lpstr>
      <vt:lpstr>Pirmoji pamoka – fizikinės dujų savybės ir Avogadro dėsnis</vt:lpstr>
      <vt:lpstr>Pamokos tikslas ir sėkmės kriterijai</vt:lpstr>
      <vt:lpstr>Pamokos planas ir metodai</vt:lpstr>
      <vt:lpstr>Fizikinės dujų savybės</vt:lpstr>
      <vt:lpstr>Tūrio nepastovumas</vt:lpstr>
      <vt:lpstr>Dujų spūdumas</vt:lpstr>
      <vt:lpstr>Dujų tankis</vt:lpstr>
      <vt:lpstr>Dujų tirpumas vandenyje</vt:lpstr>
      <vt:lpstr>Lengvesnės ir sunkesnės už orą dujos</vt:lpstr>
      <vt:lpstr>Avogadro dėsnis</vt:lpstr>
      <vt:lpstr>Avogadro dėsnis</vt:lpstr>
      <vt:lpstr>Uždavinių sprendimas, taikant Avogadro dėsnį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Įsivertinimas</vt:lpstr>
      <vt:lpstr>Namų darbai</vt:lpstr>
      <vt:lpstr>Papildoma medžiaga pamokai</vt:lpstr>
      <vt:lpstr>Antroji pamoka – dujų molio tūris</vt:lpstr>
      <vt:lpstr>Pamokos tikslas ir sėkmės kriterijai</vt:lpstr>
      <vt:lpstr>Pamokos planas ir metodai</vt:lpstr>
      <vt:lpstr>Mokinių pasiekimų lygiai sprendžiant uždavinius</vt:lpstr>
      <vt:lpstr>Dujų molio tūris (VM)</vt:lpstr>
      <vt:lpstr>Dujų kiekio ir tūrio skaičiavimo formulės</vt:lpstr>
      <vt:lpstr>Dujų kiekio ir tūrio skaičiavimo formulės</vt:lpstr>
      <vt:lpstr>Kitos kiekio skaičiavimo formulės</vt:lpstr>
      <vt:lpstr>Uždavinių su n, V, VM, m, M, N, NA sprendimas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Dujų molio tūris ir Avogadro dėsnis</vt:lpstr>
      <vt:lpstr>Įsivertinimas</vt:lpstr>
      <vt:lpstr>Namų darbai</vt:lpstr>
      <vt:lpstr>Papildoma medžiaga pamokai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Temos pavadinimas</dc:title>
  <dc:creator>Roman Voronovič. KMM</dc:creator>
  <cp:lastModifiedBy>Roman Voronovič. KMM</cp:lastModifiedBy>
  <cp:revision>127</cp:revision>
  <dcterms:created xsi:type="dcterms:W3CDTF">2024-07-05T09:12:55Z</dcterms:created>
  <dcterms:modified xsi:type="dcterms:W3CDTF">2024-09-11T08:39:47Z</dcterms:modified>
</cp:coreProperties>
</file>