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1" r:id="rId2"/>
    <p:sldId id="278" r:id="rId3"/>
    <p:sldId id="273" r:id="rId4"/>
    <p:sldId id="274" r:id="rId5"/>
    <p:sldId id="264" r:id="rId6"/>
    <p:sldId id="277" r:id="rId7"/>
    <p:sldId id="276" r:id="rId8"/>
    <p:sldId id="265" r:id="rId9"/>
    <p:sldId id="279" r:id="rId10"/>
    <p:sldId id="269" r:id="rId11"/>
    <p:sldId id="280" r:id="rId12"/>
    <p:sldId id="285" r:id="rId13"/>
    <p:sldId id="282" r:id="rId14"/>
    <p:sldId id="283" r:id="rId15"/>
    <p:sldId id="284" r:id="rId16"/>
    <p:sldId id="261" r:id="rId17"/>
    <p:sldId id="270" r:id="rId18"/>
    <p:sldId id="281" r:id="rId19"/>
    <p:sldId id="272" r:id="rId20"/>
    <p:sldId id="259"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120" y="-6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C9459-CB00-4D9F-9EEB-3A958E6C159F}" type="datetimeFigureOut">
              <a:rPr lang="en-US" smtClean="0"/>
              <a:t>9/6/2024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0FD4F-216D-4B85-ACE9-832239D0FDCB}" type="slidenum">
              <a:rPr lang="en-US" smtClean="0"/>
              <a:t>‹#›</a:t>
            </a:fld>
            <a:endParaRPr lang="en-US"/>
          </a:p>
        </p:txBody>
      </p:sp>
    </p:spTree>
    <p:extLst>
      <p:ext uri="{BB962C8B-B14F-4D97-AF65-F5344CB8AC3E}">
        <p14:creationId xmlns:p14="http://schemas.microsoft.com/office/powerpoint/2010/main" val="380511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Geriau būtų atlikti realų bandymą su virvute, jei nėra galimybių – atlikite virtualiai.</a:t>
            </a:r>
            <a:endParaRPr lang="lt-LT" dirty="0"/>
          </a:p>
        </p:txBody>
      </p:sp>
      <p:sp>
        <p:nvSpPr>
          <p:cNvPr id="4" name="Slide Number Placeholder 3"/>
          <p:cNvSpPr>
            <a:spLocks noGrp="1"/>
          </p:cNvSpPr>
          <p:nvPr>
            <p:ph type="sldNum" sz="quarter" idx="10"/>
          </p:nvPr>
        </p:nvSpPr>
        <p:spPr/>
        <p:txBody>
          <a:bodyPr/>
          <a:lstStyle/>
          <a:p>
            <a:fld id="{D9C0FD4F-216D-4B85-ACE9-832239D0FDCB}" type="slidenum">
              <a:rPr lang="en-US" smtClean="0"/>
              <a:t>2</a:t>
            </a:fld>
            <a:endParaRPr lang="en-US"/>
          </a:p>
        </p:txBody>
      </p:sp>
    </p:spTree>
    <p:extLst>
      <p:ext uri="{BB962C8B-B14F-4D97-AF65-F5344CB8AC3E}">
        <p14:creationId xmlns:p14="http://schemas.microsoft.com/office/powerpoint/2010/main" val="269426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9C0FD4F-216D-4B85-ACE9-832239D0FDCB}" type="slidenum">
              <a:rPr lang="en-US" smtClean="0"/>
              <a:t>19</a:t>
            </a:fld>
            <a:endParaRPr lang="en-US"/>
          </a:p>
        </p:txBody>
      </p:sp>
    </p:spTree>
    <p:extLst>
      <p:ext uri="{BB962C8B-B14F-4D97-AF65-F5344CB8AC3E}">
        <p14:creationId xmlns:p14="http://schemas.microsoft.com/office/powerpoint/2010/main" val="108641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https://www.youtube.com/watch?v=PqynSAFjof0</a:t>
            </a:r>
            <a:endParaRPr lang="lt-LT" dirty="0" smtClean="0"/>
          </a:p>
          <a:p>
            <a:r>
              <a:rPr lang="en-US" dirty="0" smtClean="0"/>
              <a:t>https://www.youtube.com/watch?v=qEuuZ7lWiY0</a:t>
            </a:r>
            <a:endParaRPr lang="lt-LT" dirty="0" smtClean="0"/>
          </a:p>
          <a:p>
            <a:r>
              <a:rPr lang="en-US" dirty="0" smtClean="0"/>
              <a:t>https://www.youtube.com/watch?v=kVUIKULe790</a:t>
            </a:r>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21</a:t>
            </a:fld>
            <a:endParaRPr lang="en-US"/>
          </a:p>
        </p:txBody>
      </p:sp>
    </p:spTree>
    <p:extLst>
      <p:ext uri="{BB962C8B-B14F-4D97-AF65-F5344CB8AC3E}">
        <p14:creationId xmlns:p14="http://schemas.microsoft.com/office/powerpoint/2010/main" val="99261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www.vle.lt/straipsnis/stovincioji-banga/</a:t>
            </a:r>
            <a:endParaRPr lang="lt-LT" dirty="0"/>
          </a:p>
        </p:txBody>
      </p:sp>
      <p:sp>
        <p:nvSpPr>
          <p:cNvPr id="4" name="Slide Number Placeholder 3"/>
          <p:cNvSpPr>
            <a:spLocks noGrp="1"/>
          </p:cNvSpPr>
          <p:nvPr>
            <p:ph type="sldNum" sz="quarter" idx="10"/>
          </p:nvPr>
        </p:nvSpPr>
        <p:spPr/>
        <p:txBody>
          <a:bodyPr/>
          <a:lstStyle/>
          <a:p>
            <a:fld id="{D9C0FD4F-216D-4B85-ACE9-832239D0FDCB}" type="slidenum">
              <a:rPr lang="en-US" smtClean="0"/>
              <a:t>3</a:t>
            </a:fld>
            <a:endParaRPr lang="en-US"/>
          </a:p>
        </p:txBody>
      </p:sp>
    </p:spTree>
    <p:extLst>
      <p:ext uri="{BB962C8B-B14F-4D97-AF65-F5344CB8AC3E}">
        <p14:creationId xmlns:p14="http://schemas.microsoft.com/office/powerpoint/2010/main" val="52472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https://lt.wikipedia.org/wiki/Stovin%C4%8Dioji_banga#/media/Vaizdas:Harmonic_partials_on_strings.svg</a:t>
            </a:r>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5</a:t>
            </a:fld>
            <a:endParaRPr lang="en-US"/>
          </a:p>
        </p:txBody>
      </p:sp>
    </p:spTree>
    <p:extLst>
      <p:ext uri="{BB962C8B-B14F-4D97-AF65-F5344CB8AC3E}">
        <p14:creationId xmlns:p14="http://schemas.microsoft.com/office/powerpoint/2010/main" val="228847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https://byjus.com/jee/standing-wave-on-a-string/</a:t>
            </a:r>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8</a:t>
            </a:fld>
            <a:endParaRPr lang="en-US"/>
          </a:p>
        </p:txBody>
      </p:sp>
    </p:spTree>
    <p:extLst>
      <p:ext uri="{BB962C8B-B14F-4D97-AF65-F5344CB8AC3E}">
        <p14:creationId xmlns:p14="http://schemas.microsoft.com/office/powerpoint/2010/main" val="394995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Geriau būtų atlikti realų bandymą su virvute, jei nėra galimybių – atlikite virtualiai.</a:t>
            </a:r>
            <a:endParaRPr lang="lt-LT" dirty="0"/>
          </a:p>
        </p:txBody>
      </p:sp>
      <p:sp>
        <p:nvSpPr>
          <p:cNvPr id="4" name="Slide Number Placeholder 3"/>
          <p:cNvSpPr>
            <a:spLocks noGrp="1"/>
          </p:cNvSpPr>
          <p:nvPr>
            <p:ph type="sldNum" sz="quarter" idx="10"/>
          </p:nvPr>
        </p:nvSpPr>
        <p:spPr/>
        <p:txBody>
          <a:bodyPr/>
          <a:lstStyle/>
          <a:p>
            <a:fld id="{D9C0FD4F-216D-4B85-ACE9-832239D0FDCB}" type="slidenum">
              <a:rPr lang="en-US" smtClean="0"/>
              <a:t>9</a:t>
            </a:fld>
            <a:endParaRPr lang="en-US"/>
          </a:p>
        </p:txBody>
      </p:sp>
    </p:spTree>
    <p:extLst>
      <p:ext uri="{BB962C8B-B14F-4D97-AF65-F5344CB8AC3E}">
        <p14:creationId xmlns:p14="http://schemas.microsoft.com/office/powerpoint/2010/main" val="269426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http://khadley.com/Courses/Physics/ph_212/topics/superposition/standing-waves.html</a:t>
            </a:r>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10</a:t>
            </a:fld>
            <a:endParaRPr lang="en-US"/>
          </a:p>
        </p:txBody>
      </p:sp>
    </p:spTree>
    <p:extLst>
      <p:ext uri="{BB962C8B-B14F-4D97-AF65-F5344CB8AC3E}">
        <p14:creationId xmlns:p14="http://schemas.microsoft.com/office/powerpoint/2010/main" val="1499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https://www.physicsclassroom.com/mmedia/waves/harm4.cfm</a:t>
            </a:r>
            <a:endParaRPr lang="lt-LT" dirty="0" smtClean="0"/>
          </a:p>
          <a:p>
            <a:r>
              <a:rPr lang="lt-LT" dirty="0" smtClean="0"/>
              <a:t>https://upload.wikimedia.org/wikipedia/commons/1/15/Drum_vibration_mode01.gif</a:t>
            </a:r>
          </a:p>
          <a:p>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16</a:t>
            </a:fld>
            <a:endParaRPr lang="en-US"/>
          </a:p>
        </p:txBody>
      </p:sp>
    </p:spTree>
    <p:extLst>
      <p:ext uri="{BB962C8B-B14F-4D97-AF65-F5344CB8AC3E}">
        <p14:creationId xmlns:p14="http://schemas.microsoft.com/office/powerpoint/2010/main" val="278261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https</a:t>
            </a:r>
            <a:r>
              <a:rPr lang="lt-LT" dirty="0" smtClean="0"/>
              <a:t>://youtu.be/XOCGb5ZGEV8</a:t>
            </a:r>
          </a:p>
          <a:p>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17</a:t>
            </a:fld>
            <a:endParaRPr lang="en-US"/>
          </a:p>
        </p:txBody>
      </p:sp>
    </p:spTree>
    <p:extLst>
      <p:ext uri="{BB962C8B-B14F-4D97-AF65-F5344CB8AC3E}">
        <p14:creationId xmlns:p14="http://schemas.microsoft.com/office/powerpoint/2010/main" val="164766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https://www.15min.lt/kultura/naujiena/muzika/projekte-septyni-vargonu-muzikos-simtmeciai-vargonu-istorija-ir-uzburianti-muzika-284-176306</a:t>
            </a:r>
            <a:endParaRPr lang="lt-LT" dirty="0" smtClean="0"/>
          </a:p>
          <a:p>
            <a:r>
              <a:rPr lang="lt-LT" dirty="0" smtClean="0"/>
              <a:t>https</a:t>
            </a:r>
            <a:r>
              <a:rPr lang="lt-LT" dirty="0" smtClean="0"/>
              <a:t>://youtu.be/XOCGb5ZGEV8</a:t>
            </a:r>
          </a:p>
          <a:p>
            <a:endParaRPr lang="en-US" dirty="0"/>
          </a:p>
        </p:txBody>
      </p:sp>
      <p:sp>
        <p:nvSpPr>
          <p:cNvPr id="4" name="Skaidrės numerio vietos rezervavimo ženklas 3"/>
          <p:cNvSpPr>
            <a:spLocks noGrp="1"/>
          </p:cNvSpPr>
          <p:nvPr>
            <p:ph type="sldNum" sz="quarter" idx="10"/>
          </p:nvPr>
        </p:nvSpPr>
        <p:spPr/>
        <p:txBody>
          <a:bodyPr/>
          <a:lstStyle/>
          <a:p>
            <a:fld id="{D9C0FD4F-216D-4B85-ACE9-832239D0FDCB}" type="slidenum">
              <a:rPr lang="en-US" smtClean="0"/>
              <a:t>18</a:t>
            </a:fld>
            <a:endParaRPr lang="en-US"/>
          </a:p>
        </p:txBody>
      </p:sp>
    </p:spTree>
    <p:extLst>
      <p:ext uri="{BB962C8B-B14F-4D97-AF65-F5344CB8AC3E}">
        <p14:creationId xmlns:p14="http://schemas.microsoft.com/office/powerpoint/2010/main" val="164766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740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4256220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260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24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ntrib.pbslearningmedia.org/WGBH/arct15/SimBucket/Simulations/standingwaves/conten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7xCmtYXewd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fizika.smp.emokykla.lt/grupes/grupe/stovincios-bangos/51/1#princip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gr7KmTOrx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qynSAFjof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qEuuZ7lWiY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ibapps-au.s3-ap-southeast-2.amazonaws.com/accounts/135923/images/standing3.g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physics.bu.edu/~duffy/HTML5/transverse_standing_wav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rver.ce.tuiasi.ro/~radinschi/simulation/sim2/index.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fizika.smp.emokykla.lt/grupes/grupe/stovincios-bangos/51/1#princip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201" y="2314412"/>
            <a:ext cx="11333285" cy="1763812"/>
          </a:xfrm>
        </p:spPr>
        <p:txBody>
          <a:bodyPr>
            <a:normAutofit/>
          </a:bodyPr>
          <a:lstStyle/>
          <a:p>
            <a:r>
              <a:rPr lang="lt-LT" sz="8000" b="1" dirty="0">
                <a:solidFill>
                  <a:schemeClr val="accent1">
                    <a:lumMod val="50000"/>
                  </a:schemeClr>
                </a:solidFill>
              </a:rPr>
              <a:t>Stovinčios </a:t>
            </a:r>
            <a:r>
              <a:rPr lang="lt-LT" sz="8000" b="1" dirty="0" smtClean="0">
                <a:solidFill>
                  <a:schemeClr val="accent1">
                    <a:lumMod val="50000"/>
                  </a:schemeClr>
                </a:solidFill>
              </a:rPr>
              <a:t>bangos</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II </a:t>
            </a:r>
            <a:r>
              <a:rPr lang="lt-LT" sz="3600" b="1" dirty="0">
                <a:solidFill>
                  <a:schemeClr val="accent1">
                    <a:lumMod val="50000"/>
                  </a:schemeClr>
                </a:solidFill>
              </a:rPr>
              <a:t>gimn.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normAutofit fontScale="62500" lnSpcReduction="20000"/>
          </a:bodyPr>
          <a:lstStyle/>
          <a:p>
            <a:r>
              <a:rPr lang="lt-LT" sz="3600" b="1" dirty="0" smtClean="0">
                <a:solidFill>
                  <a:schemeClr val="accent1">
                    <a:lumMod val="50000"/>
                  </a:schemeClr>
                </a:solidFill>
              </a:rPr>
              <a:t>BP</a:t>
            </a:r>
            <a:r>
              <a:rPr lang="lt-LT" sz="3600" b="1">
                <a:solidFill>
                  <a:schemeClr val="accent1">
                    <a:lumMod val="50000"/>
                  </a:schemeClr>
                </a:solidFill>
              </a:rPr>
              <a:t>: </a:t>
            </a:r>
            <a:r>
              <a:rPr lang="lt-LT" sz="3600" smtClean="0">
                <a:solidFill>
                  <a:schemeClr val="accent1">
                    <a:lumMod val="50000"/>
                  </a:schemeClr>
                </a:solidFill>
              </a:rPr>
              <a:t>Aiškinamasi</a:t>
            </a:r>
            <a:r>
              <a:rPr lang="lt-LT" sz="3600" dirty="0">
                <a:solidFill>
                  <a:schemeClr val="accent1">
                    <a:lumMod val="50000"/>
                  </a:schemeClr>
                </a:solidFill>
              </a:rPr>
              <a:t>, kas yra ir kaip susidaro stovinčios bangos, apibūdinamos jų susidarymui reikalingos sąlygos, kai susideda dvi bangos. Praktiškai gaunama ir stebima stovinti banga virvėje, fiksuojant virvės galus, paliekant vieną arba abu laisvus. Aiškinamasi, kuo panašios ir kuo skiriasi stovinčios ir sklindančios bangos. Stebint braižomos ir nagrinėjamos stovinčios bangos stygose ir vamzdeliuose.</a:t>
            </a:r>
            <a:endParaRPr lang="en-US" sz="3600"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81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Svarbu:</a:t>
            </a:r>
            <a:endParaRPr lang="en-US" dirty="0"/>
          </a:p>
        </p:txBody>
      </p:sp>
      <p:sp>
        <p:nvSpPr>
          <p:cNvPr id="3" name="Turinio vietos rezervavimo ženklas 2"/>
          <p:cNvSpPr>
            <a:spLocks noGrp="1"/>
          </p:cNvSpPr>
          <p:nvPr>
            <p:ph idx="1"/>
          </p:nvPr>
        </p:nvSpPr>
        <p:spPr/>
        <p:txBody>
          <a:bodyPr/>
          <a:lstStyle/>
          <a:p>
            <a:r>
              <a:rPr lang="lt-LT" dirty="0" smtClean="0"/>
              <a:t>Kai virvės galas </a:t>
            </a:r>
            <a:r>
              <a:rPr lang="lt-LT" dirty="0" smtClean="0"/>
              <a:t>fiksuotas</a:t>
            </a:r>
          </a:p>
          <a:p>
            <a:endParaRPr lang="lt-LT" dirty="0"/>
          </a:p>
          <a:p>
            <a:pPr marL="0" indent="0">
              <a:buNone/>
            </a:pPr>
            <a:r>
              <a:rPr lang="lt-LT" dirty="0" smtClean="0"/>
              <a:t> </a:t>
            </a:r>
            <a:endParaRPr lang="lt-LT" dirty="0" smtClean="0"/>
          </a:p>
          <a:p>
            <a:r>
              <a:rPr lang="lt-LT" dirty="0" smtClean="0"/>
              <a:t>Kai virvės galas yra laisvas</a:t>
            </a:r>
          </a:p>
          <a:p>
            <a:endParaRPr lang="lt-LT" dirty="0" smtClean="0"/>
          </a:p>
          <a:p>
            <a:endParaRPr lang="en-US" dirty="0"/>
          </a:p>
        </p:txBody>
      </p:sp>
      <p:pic>
        <p:nvPicPr>
          <p:cNvPr id="4" name="Paveikslėlis 3"/>
          <p:cNvPicPr>
            <a:picLocks noChangeAspect="1"/>
          </p:cNvPicPr>
          <p:nvPr/>
        </p:nvPicPr>
        <p:blipFill>
          <a:blip r:embed="rId3"/>
          <a:stretch>
            <a:fillRect/>
          </a:stretch>
        </p:blipFill>
        <p:spPr>
          <a:xfrm>
            <a:off x="5032860" y="1731644"/>
            <a:ext cx="5531444" cy="2165961"/>
          </a:xfrm>
          <a:prstGeom prst="rect">
            <a:avLst/>
          </a:prstGeom>
        </p:spPr>
      </p:pic>
      <p:sp>
        <p:nvSpPr>
          <p:cNvPr id="5" name="Stačiakampis 4"/>
          <p:cNvSpPr/>
          <p:nvPr/>
        </p:nvSpPr>
        <p:spPr>
          <a:xfrm>
            <a:off x="953814" y="4261383"/>
            <a:ext cx="10515600" cy="1569660"/>
          </a:xfrm>
          <a:prstGeom prst="rect">
            <a:avLst/>
          </a:prstGeom>
        </p:spPr>
        <p:txBody>
          <a:bodyPr wrap="square">
            <a:spAutoFit/>
          </a:bodyPr>
          <a:lstStyle/>
          <a:p>
            <a:r>
              <a:rPr lang="lt-LT" sz="3200" dirty="0" smtClean="0">
                <a:solidFill>
                  <a:srgbClr val="00B050"/>
                </a:solidFill>
              </a:rPr>
              <a:t>Kai virvės galas fiksuotas atsispindėjusi </a:t>
            </a:r>
            <a:r>
              <a:rPr lang="lt-LT" sz="3200" dirty="0">
                <a:solidFill>
                  <a:srgbClr val="00B050"/>
                </a:solidFill>
              </a:rPr>
              <a:t>banga </a:t>
            </a:r>
            <a:r>
              <a:rPr lang="lt-LT" sz="3200" b="1" dirty="0">
                <a:solidFill>
                  <a:srgbClr val="00B050"/>
                </a:solidFill>
              </a:rPr>
              <a:t>keičia savo </a:t>
            </a:r>
            <a:r>
              <a:rPr lang="lt-LT" sz="3200" b="1" dirty="0" smtClean="0">
                <a:solidFill>
                  <a:srgbClr val="00B050"/>
                </a:solidFill>
              </a:rPr>
              <a:t>svyravimo </a:t>
            </a:r>
            <a:r>
              <a:rPr lang="lt-LT" sz="3200" b="1" dirty="0" smtClean="0">
                <a:solidFill>
                  <a:srgbClr val="00B050"/>
                </a:solidFill>
              </a:rPr>
              <a:t>fazę;</a:t>
            </a:r>
            <a:endParaRPr lang="lt-LT" sz="3200" b="1" dirty="0" smtClean="0">
              <a:solidFill>
                <a:srgbClr val="00B050"/>
              </a:solidFill>
            </a:endParaRPr>
          </a:p>
          <a:p>
            <a:r>
              <a:rPr lang="lt-LT" sz="3200" dirty="0" smtClean="0">
                <a:solidFill>
                  <a:srgbClr val="00B050"/>
                </a:solidFill>
              </a:rPr>
              <a:t>Kai virvės galas laisvas  </a:t>
            </a:r>
            <a:r>
              <a:rPr lang="lt-LT" sz="3200" dirty="0">
                <a:solidFill>
                  <a:srgbClr val="00B050"/>
                </a:solidFill>
              </a:rPr>
              <a:t>banga </a:t>
            </a:r>
            <a:r>
              <a:rPr lang="lt-LT" sz="3200" b="1" dirty="0" smtClean="0">
                <a:solidFill>
                  <a:srgbClr val="00B050"/>
                </a:solidFill>
              </a:rPr>
              <a:t>nekeičia svyravimo </a:t>
            </a:r>
            <a:r>
              <a:rPr lang="lt-LT" sz="3200" b="1" dirty="0" smtClean="0">
                <a:solidFill>
                  <a:srgbClr val="00B050"/>
                </a:solidFill>
              </a:rPr>
              <a:t>fazės</a:t>
            </a:r>
            <a:r>
              <a:rPr lang="lt-LT" sz="3200" dirty="0" smtClean="0">
                <a:solidFill>
                  <a:srgbClr val="00B050"/>
                </a:solidFill>
              </a:rPr>
              <a:t>;</a:t>
            </a:r>
            <a:endParaRPr lang="en-US" sz="3200" dirty="0">
              <a:solidFill>
                <a:srgbClr val="00B050"/>
              </a:solidFill>
            </a:endParaRPr>
          </a:p>
        </p:txBody>
      </p:sp>
    </p:spTree>
    <p:extLst>
      <p:ext uri="{BB962C8B-B14F-4D97-AF65-F5344CB8AC3E}">
        <p14:creationId xmlns:p14="http://schemas.microsoft.com/office/powerpoint/2010/main" val="71658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a:hlinkClick r:id="rId2"/>
              </a:rPr>
              <a:t>https://</a:t>
            </a:r>
            <a:r>
              <a:rPr lang="lt-LT" sz="2400" dirty="0" smtClean="0">
                <a:hlinkClick r:id="rId2"/>
              </a:rPr>
              <a:t>contrib.pbslearningmedia.org/WGBH/arct15/SimBucket/Simulations/standingwaves/content/index.html</a:t>
            </a:r>
            <a:r>
              <a:rPr lang="lt-LT" sz="2400" dirty="0" smtClean="0"/>
              <a:t> </a:t>
            </a:r>
            <a:endParaRPr lang="lt-LT" sz="2400"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54812" y="1825625"/>
            <a:ext cx="528237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6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385" y="1689429"/>
            <a:ext cx="5379097" cy="1325563"/>
          </a:xfrm>
        </p:spPr>
        <p:txBody>
          <a:bodyPr>
            <a:normAutofit fontScale="90000"/>
          </a:bodyPr>
          <a:lstStyle/>
          <a:p>
            <a:r>
              <a:rPr lang="lt-LT" dirty="0" smtClean="0"/>
              <a:t>Stovinti banga stygoje su abiem įtvirtintais galais</a:t>
            </a:r>
            <a:endParaRPr lang="lt-LT"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990" y="343666"/>
            <a:ext cx="4189844" cy="618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52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Vamzdelis su dviem atvirais galais</a:t>
            </a:r>
            <a:endParaRPr lang="lt-LT"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545" y="1549302"/>
            <a:ext cx="10515600" cy="257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961" y="4294955"/>
            <a:ext cx="33813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86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Vamzdelis su dviem atvirais galais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490" y="2278500"/>
            <a:ext cx="10515600" cy="253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492" y="4870396"/>
            <a:ext cx="33813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9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5B9BD5">
                    <a:lumMod val="50000"/>
                  </a:srgbClr>
                </a:solidFill>
              </a:rPr>
              <a:t>Vamzdelis su </a:t>
            </a:r>
            <a:r>
              <a:rPr lang="lt-LT" dirty="0" smtClean="0">
                <a:solidFill>
                  <a:srgbClr val="5B9BD5">
                    <a:lumMod val="50000"/>
                  </a:srgbClr>
                </a:solidFill>
              </a:rPr>
              <a:t>vienu uždaru ir vienu atviru galu</a:t>
            </a:r>
            <a:endParaRPr lang="lt-LT"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434" y="2079506"/>
            <a:ext cx="10515600" cy="291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517" y="4907674"/>
            <a:ext cx="29813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65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Kur susidaro stovinčiosios bangos</a:t>
            </a:r>
            <a:endParaRPr lang="en-US" dirty="0"/>
          </a:p>
        </p:txBody>
      </p:sp>
      <p:sp>
        <p:nvSpPr>
          <p:cNvPr id="3" name="Turinio vietos rezervavimo ženklas 2"/>
          <p:cNvSpPr>
            <a:spLocks noGrp="1"/>
          </p:cNvSpPr>
          <p:nvPr>
            <p:ph idx="1"/>
          </p:nvPr>
        </p:nvSpPr>
        <p:spPr/>
        <p:txBody>
          <a:bodyPr>
            <a:normAutofit/>
          </a:bodyPr>
          <a:lstStyle/>
          <a:p>
            <a:pPr fontAlgn="base"/>
            <a:r>
              <a:rPr lang="lt-LT" sz="2400" dirty="0" smtClean="0"/>
              <a:t>Stovinčiosios </a:t>
            </a:r>
            <a:r>
              <a:rPr lang="lt-LT" sz="2400" dirty="0"/>
              <a:t>bangos gali susidaryti įvairiose terpėse:</a:t>
            </a:r>
          </a:p>
          <a:p>
            <a:pPr fontAlgn="base"/>
            <a:r>
              <a:rPr lang="lt-LT" sz="2400" dirty="0" smtClean="0"/>
              <a:t>kaip </a:t>
            </a:r>
            <a:r>
              <a:rPr lang="lt-LT" sz="2400" dirty="0"/>
              <a:t>garso bangos oro stulpelyje, </a:t>
            </a:r>
            <a:r>
              <a:rPr lang="lt-LT" sz="2400" dirty="0" smtClean="0"/>
              <a:t>pvz.,vargonų </a:t>
            </a:r>
            <a:r>
              <a:rPr lang="lt-LT" sz="2400" dirty="0"/>
              <a:t>vamzdyje</a:t>
            </a:r>
          </a:p>
          <a:p>
            <a:pPr fontAlgn="base"/>
            <a:r>
              <a:rPr lang="lt-LT" sz="2400" dirty="0" smtClean="0"/>
              <a:t>ant </a:t>
            </a:r>
            <a:r>
              <a:rPr lang="lt-LT" sz="2400" dirty="0"/>
              <a:t>būgno paviršiaus, kaip sudėtingos dvimatės vibracijos</a:t>
            </a:r>
          </a:p>
          <a:p>
            <a:pPr fontAlgn="base"/>
            <a:r>
              <a:rPr lang="lt-LT" sz="2400" dirty="0" smtClean="0"/>
              <a:t>kaip </a:t>
            </a:r>
            <a:r>
              <a:rPr lang="lt-LT" sz="2400" dirty="0"/>
              <a:t>seisminės bangos, kuriose svyruoja žemės dalys</a:t>
            </a:r>
          </a:p>
          <a:p>
            <a:pPr fontAlgn="base"/>
            <a:r>
              <a:rPr lang="lt-LT" sz="2400" dirty="0" smtClean="0"/>
              <a:t>kaip </a:t>
            </a:r>
            <a:r>
              <a:rPr lang="lt-LT" sz="2400" dirty="0"/>
              <a:t>šviesos bangos, kurias sukuria lazeris</a:t>
            </a:r>
          </a:p>
          <a:p>
            <a:pPr fontAlgn="base"/>
            <a:r>
              <a:rPr lang="lt-LT" sz="2400" dirty="0" smtClean="0"/>
              <a:t>kaip </a:t>
            </a:r>
            <a:r>
              <a:rPr lang="lt-LT" sz="2400" dirty="0"/>
              <a:t>mechaninės bangos vibruojančioje stygoje, kurioje sklindanti banga atsispindi </a:t>
            </a:r>
            <a:r>
              <a:rPr lang="lt-LT" sz="2400" dirty="0" smtClean="0"/>
              <a:t>stygos </a:t>
            </a:r>
            <a:r>
              <a:rPr lang="lt-LT" sz="2400" dirty="0"/>
              <a:t>gale</a:t>
            </a:r>
          </a:p>
          <a:p>
            <a:endParaRPr lang="en-US" sz="2400" dirty="0"/>
          </a:p>
        </p:txBody>
      </p:sp>
      <p:pic>
        <p:nvPicPr>
          <p:cNvPr id="4" name="Paveikslėlis 3"/>
          <p:cNvPicPr>
            <a:picLocks noChangeAspect="1"/>
          </p:cNvPicPr>
          <p:nvPr/>
        </p:nvPicPr>
        <p:blipFill>
          <a:blip r:embed="rId3"/>
          <a:stretch>
            <a:fillRect/>
          </a:stretch>
        </p:blipFill>
        <p:spPr>
          <a:xfrm>
            <a:off x="9550854" y="2311172"/>
            <a:ext cx="2371725" cy="1533525"/>
          </a:xfrm>
          <a:prstGeom prst="rect">
            <a:avLst/>
          </a:prstGeom>
        </p:spPr>
      </p:pic>
    </p:spTree>
    <p:extLst>
      <p:ext uri="{BB962C8B-B14F-4D97-AF65-F5344CB8AC3E}">
        <p14:creationId xmlns:p14="http://schemas.microsoft.com/office/powerpoint/2010/main" val="3321669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Gitaros stygos</a:t>
            </a:r>
            <a:endParaRPr lang="en-US" dirty="0"/>
          </a:p>
        </p:txBody>
      </p:sp>
      <p:sp>
        <p:nvSpPr>
          <p:cNvPr id="3" name="Turinio vietos rezervavimo ženklas 2"/>
          <p:cNvSpPr>
            <a:spLocks noGrp="1"/>
          </p:cNvSpPr>
          <p:nvPr>
            <p:ph idx="1"/>
          </p:nvPr>
        </p:nvSpPr>
        <p:spPr/>
        <p:txBody>
          <a:bodyPr>
            <a:normAutofit/>
          </a:bodyPr>
          <a:lstStyle/>
          <a:p>
            <a:pPr marL="0" indent="0">
              <a:buNone/>
            </a:pPr>
            <a:endParaRPr lang="lt-LT" sz="2000" dirty="0" smtClean="0"/>
          </a:p>
          <a:p>
            <a:pPr marL="0" indent="0">
              <a:buNone/>
            </a:pPr>
            <a:endParaRPr lang="en-US" sz="2000" dirty="0"/>
          </a:p>
        </p:txBody>
      </p:sp>
      <p:sp>
        <p:nvSpPr>
          <p:cNvPr id="4" name="TextBox 3"/>
          <p:cNvSpPr txBox="1"/>
          <p:nvPr/>
        </p:nvSpPr>
        <p:spPr>
          <a:xfrm>
            <a:off x="1045029" y="5976257"/>
            <a:ext cx="1404257" cy="369332"/>
          </a:xfrm>
          <a:prstGeom prst="rect">
            <a:avLst/>
          </a:prstGeom>
          <a:noFill/>
        </p:spPr>
        <p:txBody>
          <a:bodyPr wrap="square" rtlCol="0">
            <a:spAutoFit/>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341" y="1844566"/>
            <a:ext cx="7760156" cy="44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44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Kur pasireiškia stovinčiosios bangos?</a:t>
            </a:r>
            <a:endParaRPr lang="en-US" dirty="0"/>
          </a:p>
        </p:txBody>
      </p:sp>
      <p:sp>
        <p:nvSpPr>
          <p:cNvPr id="3" name="Turinio vietos rezervavimo ženklas 2"/>
          <p:cNvSpPr>
            <a:spLocks noGrp="1"/>
          </p:cNvSpPr>
          <p:nvPr>
            <p:ph idx="1"/>
          </p:nvPr>
        </p:nvSpPr>
        <p:spPr>
          <a:xfrm>
            <a:off x="838200" y="1825625"/>
            <a:ext cx="6169572" cy="4351338"/>
          </a:xfrm>
        </p:spPr>
        <p:txBody>
          <a:bodyPr>
            <a:normAutofit/>
          </a:bodyPr>
          <a:lstStyle/>
          <a:p>
            <a:r>
              <a:rPr lang="lt-LT" dirty="0" smtClean="0"/>
              <a:t>oras </a:t>
            </a:r>
            <a:r>
              <a:rPr lang="lt-LT" dirty="0"/>
              <a:t>vargonų vamzdyje; </a:t>
            </a:r>
            <a:endParaRPr lang="lt-LT" dirty="0" smtClean="0"/>
          </a:p>
          <a:p>
            <a:r>
              <a:rPr lang="lt-LT" dirty="0"/>
              <a:t>gamtoje </a:t>
            </a:r>
            <a:r>
              <a:rPr lang="lt-LT" dirty="0"/>
              <a:t>– Šumano </a:t>
            </a:r>
            <a:r>
              <a:rPr lang="lt-LT" dirty="0"/>
              <a:t>bangos;</a:t>
            </a:r>
            <a:endParaRPr lang="lt-LT" dirty="0"/>
          </a:p>
          <a:p>
            <a:r>
              <a:rPr lang="lt-LT" dirty="0" smtClean="0"/>
              <a:t>stovinčios </a:t>
            </a:r>
            <a:r>
              <a:rPr lang="lt-LT" dirty="0"/>
              <a:t>bangos </a:t>
            </a:r>
            <a:r>
              <a:rPr lang="lt-LT" dirty="0" smtClean="0"/>
              <a:t>naudojamos telekomunikacijų </a:t>
            </a:r>
            <a:r>
              <a:rPr lang="lt-LT" dirty="0"/>
              <a:t>ir radijo inžinerijos srityje</a:t>
            </a:r>
            <a:r>
              <a:rPr lang="lt-LT" dirty="0"/>
              <a:t>, </a:t>
            </a:r>
            <a:r>
              <a:rPr lang="lt-LT" dirty="0" smtClean="0"/>
              <a:t>montuojant </a:t>
            </a:r>
            <a:r>
              <a:rPr lang="lt-LT" dirty="0"/>
              <a:t>ir </a:t>
            </a:r>
            <a:r>
              <a:rPr lang="lt-LT" dirty="0" smtClean="0"/>
              <a:t>derinant </a:t>
            </a:r>
            <a:r>
              <a:rPr lang="lt-LT" dirty="0"/>
              <a:t>perdavimo antenas</a:t>
            </a:r>
            <a:r>
              <a:rPr lang="lt-LT" dirty="0" smtClean="0"/>
              <a:t>.</a:t>
            </a:r>
            <a:endParaRPr lang="en-US" sz="2000" dirty="0"/>
          </a:p>
        </p:txBody>
      </p:sp>
      <p:pic>
        <p:nvPicPr>
          <p:cNvPr id="6" name="Paveikslėlis 5"/>
          <p:cNvPicPr>
            <a:picLocks noChangeAspect="1"/>
          </p:cNvPicPr>
          <p:nvPr/>
        </p:nvPicPr>
        <p:blipFill>
          <a:blip r:embed="rId3"/>
          <a:stretch>
            <a:fillRect/>
          </a:stretch>
        </p:blipFill>
        <p:spPr>
          <a:xfrm>
            <a:off x="7242051" y="2039347"/>
            <a:ext cx="4413733" cy="2639139"/>
          </a:xfrm>
          <a:prstGeom prst="rect">
            <a:avLst/>
          </a:prstGeom>
        </p:spPr>
      </p:pic>
      <p:sp>
        <p:nvSpPr>
          <p:cNvPr id="4" name="TextBox 3"/>
          <p:cNvSpPr txBox="1"/>
          <p:nvPr/>
        </p:nvSpPr>
        <p:spPr>
          <a:xfrm>
            <a:off x="1045029" y="5976257"/>
            <a:ext cx="140425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7914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3"/>
              </a:rPr>
              <a:t>www.youtube.com/watch?v=7xCmtYXewdk</a:t>
            </a:r>
            <a:r>
              <a:rPr lang="lt-LT" dirty="0" smtClean="0"/>
              <a:t> </a:t>
            </a:r>
            <a:endParaRPr lang="lt-LT"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90289" y="1825625"/>
            <a:ext cx="5811421"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69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449" y="1271642"/>
            <a:ext cx="4787890" cy="1325563"/>
          </a:xfrm>
        </p:spPr>
        <p:txBody>
          <a:bodyPr>
            <a:normAutofit/>
          </a:bodyPr>
          <a:lstStyle/>
          <a:p>
            <a:r>
              <a:rPr lang="lt-LT" sz="2400" dirty="0">
                <a:hlinkClick r:id="rId3"/>
              </a:rPr>
              <a:t>https://</a:t>
            </a:r>
            <a:r>
              <a:rPr lang="lt-LT" sz="2400" dirty="0" smtClean="0">
                <a:hlinkClick r:id="rId3"/>
              </a:rPr>
              <a:t>fizika.smp.emokykla.lt/grupes/grupe/stovincios-bangos/51/1#principle</a:t>
            </a:r>
            <a:r>
              <a:rPr lang="lt-LT" sz="2400" dirty="0" smtClean="0"/>
              <a:t> </a:t>
            </a:r>
            <a:endParaRPr lang="lt-LT" sz="2400" dirty="0"/>
          </a:p>
        </p:txBody>
      </p:sp>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2639" y="272721"/>
            <a:ext cx="4887312" cy="632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66338" y="3657628"/>
            <a:ext cx="4327634" cy="923330"/>
          </a:xfrm>
          <a:prstGeom prst="rect">
            <a:avLst/>
          </a:prstGeom>
        </p:spPr>
        <p:txBody>
          <a:bodyPr wrap="square">
            <a:spAutoFit/>
          </a:bodyPr>
          <a:lstStyle/>
          <a:p>
            <a:r>
              <a:rPr lang="lt-LT" dirty="0">
                <a:solidFill>
                  <a:schemeClr val="accent1">
                    <a:lumMod val="50000"/>
                  </a:schemeClr>
                </a:solidFill>
              </a:rPr>
              <a:t>Keisdami virvutės ilgį bei bangos ilgį (svyravimo dažnį) išsiaiškinkite, kada susidaro stovinti banga.</a:t>
            </a:r>
          </a:p>
        </p:txBody>
      </p:sp>
    </p:spTree>
    <p:extLst>
      <p:ext uri="{BB962C8B-B14F-4D97-AF65-F5344CB8AC3E}">
        <p14:creationId xmlns:p14="http://schemas.microsoft.com/office/powerpoint/2010/main" val="302781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lvl="0"/>
            <a:r>
              <a:rPr lang="lt-LT" dirty="0" smtClean="0"/>
              <a:t>Bandymas panaudojant </a:t>
            </a:r>
            <a:r>
              <a:rPr lang="lt-LT" dirty="0"/>
              <a:t>virpesių generatorių ir </a:t>
            </a:r>
            <a:r>
              <a:rPr lang="lt-LT" dirty="0" smtClean="0"/>
              <a:t>stygą</a:t>
            </a:r>
            <a:endParaRPr lang="en-US" dirty="0"/>
          </a:p>
        </p:txBody>
      </p:sp>
      <p:sp>
        <p:nvSpPr>
          <p:cNvPr id="3" name="Turinio vietos rezervavimo ženklas 2"/>
          <p:cNvSpPr>
            <a:spLocks noGrp="1"/>
          </p:cNvSpPr>
          <p:nvPr>
            <p:ph idx="1"/>
          </p:nvPr>
        </p:nvSpPr>
        <p:spPr/>
        <p:txBody>
          <a:bodyPr/>
          <a:lstStyle/>
          <a:p>
            <a:pPr marL="0" lvl="0" indent="0">
              <a:buNone/>
            </a:pPr>
            <a:r>
              <a:rPr lang="en-US" dirty="0" smtClean="0">
                <a:hlinkClick r:id="rId2"/>
              </a:rPr>
              <a:t>www.youtube.com/watch?v</a:t>
            </a:r>
            <a:r>
              <a:rPr lang="en-US" dirty="0" smtClean="0">
                <a:hlinkClick r:id="rId2"/>
              </a:rPr>
              <a:t>=-</a:t>
            </a:r>
            <a:r>
              <a:rPr lang="en-US" dirty="0" smtClean="0">
                <a:hlinkClick r:id="rId2"/>
              </a:rPr>
              <a:t>gr7KmTOrx0</a:t>
            </a:r>
            <a:endParaRPr lang="lt-LT" dirty="0" smtClean="0"/>
          </a:p>
          <a:p>
            <a:pPr marL="0" lvl="0" indent="0">
              <a:buNone/>
            </a:pPr>
            <a:endParaRPr lang="lt-LT" dirty="0" smtClean="0"/>
          </a:p>
          <a:p>
            <a:pPr marL="0" lvl="0" indent="0">
              <a:buNone/>
            </a:pPr>
            <a:endParaRPr lang="en-US" dirty="0"/>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640" y="2438146"/>
            <a:ext cx="6952265" cy="391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71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Stovinčios bangos vamzdeliuose</a:t>
            </a:r>
            <a:endParaRPr lang="en-US" dirty="0"/>
          </a:p>
        </p:txBody>
      </p:sp>
      <p:sp>
        <p:nvSpPr>
          <p:cNvPr id="3" name="Turinio vietos rezervavimo ženklas 2"/>
          <p:cNvSpPr>
            <a:spLocks noGrp="1"/>
          </p:cNvSpPr>
          <p:nvPr>
            <p:ph idx="1"/>
          </p:nvPr>
        </p:nvSpPr>
        <p:spPr/>
        <p:txBody>
          <a:bodyPr/>
          <a:lstStyle/>
          <a:p>
            <a:r>
              <a:rPr lang="lt-LT" dirty="0" smtClean="0"/>
              <a:t>Stovinčios bangos vamzdeliuose</a:t>
            </a:r>
          </a:p>
          <a:p>
            <a:pPr marL="0" indent="0">
              <a:buNone/>
            </a:pPr>
            <a:r>
              <a:rPr lang="en-US" dirty="0" smtClean="0">
                <a:hlinkClick r:id="rId3"/>
              </a:rPr>
              <a:t>https://www.youtube.com/watch?v=PqynSAFjof0</a:t>
            </a:r>
            <a:endParaRPr lang="lt-LT" dirty="0" smtClean="0"/>
          </a:p>
          <a:p>
            <a:endParaRPr lang="lt-LT" dirty="0" smtClean="0"/>
          </a:p>
          <a:p>
            <a:r>
              <a:rPr lang="lt-LT" dirty="0" smtClean="0"/>
              <a:t>Braižomos ir nagrinėjamos stovinčios bangos vamzdeliuose</a:t>
            </a:r>
          </a:p>
          <a:p>
            <a:pPr marL="0" indent="0">
              <a:buNone/>
            </a:pPr>
            <a:r>
              <a:rPr lang="en-US" dirty="0" smtClean="0">
                <a:hlinkClick r:id="rId4"/>
              </a:rPr>
              <a:t>https://www.youtube.com/watch?v=qEuuZ7lWiY0</a:t>
            </a:r>
            <a:endParaRPr lang="lt-LT" dirty="0" smtClean="0"/>
          </a:p>
          <a:p>
            <a:endParaRPr lang="en-US" dirty="0"/>
          </a:p>
        </p:txBody>
      </p:sp>
    </p:spTree>
    <p:extLst>
      <p:ext uri="{BB962C8B-B14F-4D97-AF65-F5344CB8AC3E}">
        <p14:creationId xmlns:p14="http://schemas.microsoft.com/office/powerpoint/2010/main" val="1552930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Stóvinčioji </a:t>
            </a:r>
            <a:r>
              <a:rPr lang="lt-LT" dirty="0"/>
              <a:t>bangà</a:t>
            </a:r>
          </a:p>
        </p:txBody>
      </p:sp>
      <p:sp>
        <p:nvSpPr>
          <p:cNvPr id="3" name="Content Placeholder 2"/>
          <p:cNvSpPr>
            <a:spLocks noGrp="1"/>
          </p:cNvSpPr>
          <p:nvPr>
            <p:ph idx="1"/>
          </p:nvPr>
        </p:nvSpPr>
        <p:spPr/>
        <p:txBody>
          <a:bodyPr/>
          <a:lstStyle/>
          <a:p>
            <a:r>
              <a:rPr lang="lt-LT" dirty="0" smtClean="0"/>
              <a:t>Dviejų </a:t>
            </a:r>
            <a:r>
              <a:rPr lang="lt-LT" dirty="0"/>
              <a:t>vienodo dažnio bangų, sklindančių priešingomis kryptimis, atstojamoji banga</a:t>
            </a:r>
            <a:r>
              <a:rPr lang="lt-LT" dirty="0" smtClean="0"/>
              <a:t>.</a:t>
            </a:r>
          </a:p>
          <a:p>
            <a:r>
              <a:rPr lang="lt-LT" dirty="0" smtClean="0"/>
              <a:t>Susidaro </a:t>
            </a:r>
            <a:r>
              <a:rPr lang="lt-LT" dirty="0"/>
              <a:t>dėl dviejų priešinga kryptimi sklindančių bangų </a:t>
            </a:r>
            <a:r>
              <a:rPr lang="lt-LT" dirty="0" smtClean="0"/>
              <a:t>interferencijos.</a:t>
            </a:r>
            <a:endParaRPr lang="lt-LT" dirty="0"/>
          </a:p>
        </p:txBody>
      </p:sp>
    </p:spTree>
    <p:extLst>
      <p:ext uri="{BB962C8B-B14F-4D97-AF65-F5344CB8AC3E}">
        <p14:creationId xmlns:p14="http://schemas.microsoft.com/office/powerpoint/2010/main" val="322059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smtClean="0"/>
              <a:t>Stebėkite:</a:t>
            </a:r>
            <a:br>
              <a:rPr lang="lt-LT" sz="2400" dirty="0" smtClean="0"/>
            </a:br>
            <a:r>
              <a:rPr lang="lt-LT" sz="2400" dirty="0" smtClean="0">
                <a:hlinkClick r:id="rId2"/>
              </a:rPr>
              <a:t>https</a:t>
            </a:r>
            <a:r>
              <a:rPr lang="lt-LT" sz="2400" dirty="0">
                <a:hlinkClick r:id="rId2"/>
              </a:rPr>
              <a:t>://</a:t>
            </a:r>
            <a:r>
              <a:rPr lang="lt-LT" sz="2400" dirty="0" smtClean="0">
                <a:hlinkClick r:id="rId2"/>
              </a:rPr>
              <a:t>libapps-au.s3-ap-southeast-2.amazonaws.com/accounts/135923/images/standing3.gif</a:t>
            </a:r>
            <a:r>
              <a:rPr lang="lt-LT" sz="2400" dirty="0" smtClean="0"/>
              <a:t>  </a:t>
            </a:r>
            <a:endParaRPr lang="lt-LT"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239" y="1576553"/>
            <a:ext cx="5864139" cy="456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25662" y="2379518"/>
            <a:ext cx="6096000" cy="3108543"/>
          </a:xfrm>
          <a:prstGeom prst="rect">
            <a:avLst/>
          </a:prstGeom>
        </p:spPr>
        <p:txBody>
          <a:bodyPr>
            <a:spAutoFit/>
          </a:bodyPr>
          <a:lstStyle/>
          <a:p>
            <a:pPr marL="457200" indent="-457200">
              <a:buFont typeface="Arial" panose="020B0604020202020204" pitchFamily="34" charset="0"/>
              <a:buChar char="•"/>
            </a:pPr>
            <a:r>
              <a:rPr lang="lt-LT" sz="2800" dirty="0">
                <a:solidFill>
                  <a:schemeClr val="accent1">
                    <a:lumMod val="50000"/>
                  </a:schemeClr>
                </a:solidFill>
              </a:rPr>
              <a:t>Visos bangos dalelės vienu metu pereina pusiausvyros padėtį.</a:t>
            </a:r>
          </a:p>
          <a:p>
            <a:pPr marL="457200" indent="-457200">
              <a:buFont typeface="Arial" panose="020B0604020202020204" pitchFamily="34" charset="0"/>
              <a:buChar char="•"/>
            </a:pPr>
            <a:r>
              <a:rPr lang="lt-LT" sz="2800" dirty="0">
                <a:solidFill>
                  <a:schemeClr val="accent1">
                    <a:lumMod val="50000"/>
                  </a:schemeClr>
                </a:solidFill>
              </a:rPr>
              <a:t>Kiekviena bangos dalelė turi savo svyravimo amplitudę.</a:t>
            </a:r>
          </a:p>
          <a:p>
            <a:pPr marL="457200" indent="-457200">
              <a:buFont typeface="Arial" panose="020B0604020202020204" pitchFamily="34" charset="0"/>
              <a:buChar char="•"/>
            </a:pPr>
            <a:r>
              <a:rPr lang="lt-LT" sz="2800" dirty="0">
                <a:solidFill>
                  <a:schemeClr val="accent1">
                    <a:lumMod val="50000"/>
                  </a:schemeClr>
                </a:solidFill>
              </a:rPr>
              <a:t>Bangos mazgai nejuda.</a:t>
            </a:r>
          </a:p>
          <a:p>
            <a:pPr marL="457200" indent="-457200">
              <a:buFont typeface="Arial" panose="020B0604020202020204" pitchFamily="34" charset="0"/>
              <a:buChar char="•"/>
            </a:pPr>
            <a:r>
              <a:rPr lang="lt-LT" sz="2800" dirty="0">
                <a:solidFill>
                  <a:schemeClr val="accent1">
                    <a:lumMod val="50000"/>
                  </a:schemeClr>
                </a:solidFill>
              </a:rPr>
              <a:t>Stovinčioji banga energijos neperneša.</a:t>
            </a:r>
          </a:p>
        </p:txBody>
      </p:sp>
    </p:spTree>
    <p:extLst>
      <p:ext uri="{BB962C8B-B14F-4D97-AF65-F5344CB8AC3E}">
        <p14:creationId xmlns:p14="http://schemas.microsoft.com/office/powerpoint/2010/main" val="210866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Stovinčiosios bangos savybės</a:t>
            </a:r>
            <a:endParaRPr lang="en-US" dirty="0"/>
          </a:p>
        </p:txBody>
      </p:sp>
      <p:sp>
        <p:nvSpPr>
          <p:cNvPr id="3" name="Turinio vietos rezervavimo ženklas 2"/>
          <p:cNvSpPr>
            <a:spLocks noGrp="1"/>
          </p:cNvSpPr>
          <p:nvPr>
            <p:ph idx="1"/>
          </p:nvPr>
        </p:nvSpPr>
        <p:spPr>
          <a:xfrm>
            <a:off x="838200" y="1825625"/>
            <a:ext cx="6815959" cy="3116865"/>
          </a:xfrm>
        </p:spPr>
        <p:txBody>
          <a:bodyPr>
            <a:normAutofit/>
          </a:bodyPr>
          <a:lstStyle/>
          <a:p>
            <a:r>
              <a:rPr lang="lt-LT" sz="2400" dirty="0" smtClean="0"/>
              <a:t>Jei </a:t>
            </a:r>
            <a:r>
              <a:rPr lang="lt-LT" sz="2400" dirty="0"/>
              <a:t>stovinčioji banga turi du mazgus ir 1 pūpsnį  - tai pirmos (pagrindinės) harmonikos </a:t>
            </a:r>
            <a:r>
              <a:rPr lang="lt-LT" sz="2400" dirty="0" smtClean="0"/>
              <a:t>dažnis</a:t>
            </a:r>
          </a:p>
          <a:p>
            <a:r>
              <a:rPr lang="lt-LT" sz="2400" dirty="0" smtClean="0"/>
              <a:t>Antroji </a:t>
            </a:r>
            <a:r>
              <a:rPr lang="lt-LT" sz="2400" dirty="0"/>
              <a:t>harmonika turės dvigubai didesnį dažnį. Ji turės 3 mazgus ir 2 </a:t>
            </a:r>
            <a:r>
              <a:rPr lang="lt-LT" sz="2400" dirty="0" smtClean="0"/>
              <a:t>pūpsnius. Ir t.t.</a:t>
            </a:r>
          </a:p>
          <a:p>
            <a:pPr marL="0" indent="0">
              <a:buNone/>
            </a:pP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241" y="1623849"/>
            <a:ext cx="4070034" cy="403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14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200" dirty="0" smtClean="0"/>
              <a:t>Palyginkite judančią ir stovinčią bangą:</a:t>
            </a:r>
            <a:br>
              <a:rPr lang="lt-LT" sz="3200" dirty="0" smtClean="0"/>
            </a:br>
            <a:r>
              <a:rPr lang="lt-LT" sz="3200" dirty="0" smtClean="0">
                <a:hlinkClick r:id="rId2"/>
              </a:rPr>
              <a:t>http</a:t>
            </a:r>
            <a:r>
              <a:rPr lang="lt-LT" sz="3200" dirty="0">
                <a:hlinkClick r:id="rId2"/>
              </a:rPr>
              <a:t>://physics.bu.edu/~</a:t>
            </a:r>
            <a:r>
              <a:rPr lang="lt-LT" sz="3200" dirty="0" smtClean="0">
                <a:hlinkClick r:id="rId2"/>
              </a:rPr>
              <a:t>duffy/HTML5/transverse_standing_wave.html</a:t>
            </a:r>
            <a:r>
              <a:rPr lang="lt-LT" sz="3200" dirty="0" smtClean="0"/>
              <a:t> </a:t>
            </a:r>
            <a:endParaRPr lang="lt-LT" sz="32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4302" y="1817742"/>
            <a:ext cx="406429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02014" y="2658756"/>
            <a:ext cx="6096000" cy="2675604"/>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lt-LT" sz="2400" dirty="0">
                <a:solidFill>
                  <a:srgbClr val="00B050"/>
                </a:solidFill>
              </a:rPr>
              <a:t>Prisiminkit: sklindančių</a:t>
            </a:r>
            <a:r>
              <a:rPr lang="lt-LT" sz="2400" dirty="0">
                <a:solidFill>
                  <a:srgbClr val="5B9BD5">
                    <a:lumMod val="50000"/>
                  </a:srgbClr>
                </a:solidFill>
              </a:rPr>
              <a:t> bangų dažnis priklauso nuo šaltinio, o bangos ilgis priklauso ir nuo dažnio, ir nuo greitį lemiančios terpės.</a:t>
            </a:r>
          </a:p>
          <a:p>
            <a:pPr marL="228600" lvl="0" indent="-228600">
              <a:lnSpc>
                <a:spcPct val="90000"/>
              </a:lnSpc>
              <a:spcBef>
                <a:spcPts val="1000"/>
              </a:spcBef>
              <a:buFont typeface="Arial" panose="020B0604020202020204" pitchFamily="34" charset="0"/>
              <a:buChar char="•"/>
            </a:pPr>
            <a:r>
              <a:rPr lang="lt-LT" sz="2400" dirty="0">
                <a:solidFill>
                  <a:srgbClr val="5B9BD5">
                    <a:lumMod val="50000"/>
                  </a:srgbClr>
                </a:solidFill>
              </a:rPr>
              <a:t>Šios sąvokos </a:t>
            </a:r>
            <a:r>
              <a:rPr lang="lt-LT" sz="2400" b="1" dirty="0">
                <a:solidFill>
                  <a:srgbClr val="00B050"/>
                </a:solidFill>
              </a:rPr>
              <a:t>nebegalioja </a:t>
            </a:r>
            <a:r>
              <a:rPr lang="lt-LT" sz="2400" dirty="0">
                <a:solidFill>
                  <a:srgbClr val="00B050"/>
                </a:solidFill>
              </a:rPr>
              <a:t>stovinčioms </a:t>
            </a:r>
            <a:r>
              <a:rPr lang="lt-LT" sz="2400" dirty="0">
                <a:solidFill>
                  <a:srgbClr val="5B9BD5">
                    <a:lumMod val="50000"/>
                  </a:srgbClr>
                </a:solidFill>
              </a:rPr>
              <a:t>bangoms.</a:t>
            </a:r>
          </a:p>
          <a:p>
            <a:pPr marL="228600" lvl="0" indent="-228600">
              <a:lnSpc>
                <a:spcPct val="90000"/>
              </a:lnSpc>
              <a:spcBef>
                <a:spcPts val="1000"/>
              </a:spcBef>
              <a:buFont typeface="Arial" panose="020B0604020202020204" pitchFamily="34" charset="0"/>
              <a:buChar char="•"/>
            </a:pPr>
            <a:r>
              <a:rPr lang="lt-LT" sz="2400" dirty="0">
                <a:solidFill>
                  <a:srgbClr val="5B9BD5">
                    <a:lumMod val="50000"/>
                  </a:srgbClr>
                </a:solidFill>
              </a:rPr>
              <a:t>Stovinčios bangos ilgį nusako terpės geometrija, kuri lemia leidžiamus dažnius.</a:t>
            </a:r>
          </a:p>
        </p:txBody>
      </p:sp>
    </p:spTree>
    <p:extLst>
      <p:ext uri="{BB962C8B-B14F-4D97-AF65-F5344CB8AC3E}">
        <p14:creationId xmlns:p14="http://schemas.microsoft.com/office/powerpoint/2010/main" val="28082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14138" cy="1325563"/>
          </a:xfrm>
        </p:spPr>
        <p:txBody>
          <a:bodyPr>
            <a:normAutofit/>
          </a:bodyPr>
          <a:lstStyle/>
          <a:p>
            <a:r>
              <a:rPr lang="lt-LT" sz="2400" dirty="0" smtClean="0"/>
              <a:t>Kaip keičiasi harmonika, disinant šaltinio dažnį; didinant virvutės įtempimą?</a:t>
            </a:r>
            <a:r>
              <a:rPr lang="lt-LT" sz="2400" dirty="0" smtClean="0">
                <a:hlinkClick r:id="rId2"/>
              </a:rPr>
              <a:t/>
            </a:r>
            <a:br>
              <a:rPr lang="lt-LT" sz="2400" dirty="0" smtClean="0">
                <a:hlinkClick r:id="rId2"/>
              </a:rPr>
            </a:br>
            <a:r>
              <a:rPr lang="lt-LT" sz="2400" dirty="0" smtClean="0">
                <a:hlinkClick r:id="rId2"/>
              </a:rPr>
              <a:t>http</a:t>
            </a:r>
            <a:r>
              <a:rPr lang="lt-LT" sz="2400" dirty="0">
                <a:hlinkClick r:id="rId2"/>
              </a:rPr>
              <a:t>://server.ce.tuiasi.ro/~</a:t>
            </a:r>
            <a:r>
              <a:rPr lang="lt-LT" sz="2400" dirty="0" smtClean="0">
                <a:hlinkClick r:id="rId2"/>
              </a:rPr>
              <a:t>radinschi/simulation/sim2/index.html</a:t>
            </a:r>
            <a:r>
              <a:rPr lang="lt-LT" sz="2400" dirty="0" smtClean="0"/>
              <a:t> </a:t>
            </a:r>
            <a:endParaRPr lang="lt-LT"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030" y="2077873"/>
            <a:ext cx="558966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871" y="2428492"/>
            <a:ext cx="36576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62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400" dirty="0" smtClean="0"/>
              <a:t>Žinant atstumą tarp mazgų gali apskaičiuoti bangos ilgį ir bangos sklidimo greitį</a:t>
            </a:r>
            <a:endParaRPr lang="en-US" sz="2400" dirty="0"/>
          </a:p>
        </p:txBody>
      </p:sp>
      <p:pic>
        <p:nvPicPr>
          <p:cNvPr id="3074" name="Picture 2" descr="Stovinčios bangos ant stygos su dviem fiksuotais galai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1414" y="2093638"/>
            <a:ext cx="551267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654712" y="1607816"/>
            <a:ext cx="4855753" cy="369332"/>
          </a:xfrm>
          <a:prstGeom prst="rect">
            <a:avLst/>
          </a:prstGeom>
        </p:spPr>
        <p:txBody>
          <a:bodyPr wrap="none">
            <a:spAutoFit/>
          </a:bodyPr>
          <a:lstStyle/>
          <a:p>
            <a:r>
              <a:rPr lang="en-US" dirty="0" err="1" smtClean="0">
                <a:solidFill>
                  <a:schemeClr val="accent1">
                    <a:lumMod val="50000"/>
                  </a:schemeClr>
                </a:solidFill>
              </a:rPr>
              <a:t>Stovin</a:t>
            </a:r>
            <a:r>
              <a:rPr lang="lt-LT" dirty="0" smtClean="0">
                <a:solidFill>
                  <a:schemeClr val="accent1">
                    <a:lumMod val="50000"/>
                  </a:schemeClr>
                </a:solidFill>
              </a:rPr>
              <a:t>ti </a:t>
            </a:r>
            <a:r>
              <a:rPr lang="en-US" dirty="0" smtClean="0">
                <a:solidFill>
                  <a:schemeClr val="accent1">
                    <a:lumMod val="50000"/>
                  </a:schemeClr>
                </a:solidFill>
              </a:rPr>
              <a:t> bang</a:t>
            </a:r>
            <a:r>
              <a:rPr lang="lt-LT" dirty="0" smtClean="0">
                <a:solidFill>
                  <a:schemeClr val="accent1">
                    <a:lumMod val="50000"/>
                  </a:schemeClr>
                </a:solidFill>
              </a:rPr>
              <a:t>a virvutėje</a:t>
            </a:r>
            <a:r>
              <a:rPr lang="en-US" dirty="0" smtClean="0">
                <a:solidFill>
                  <a:schemeClr val="accent1">
                    <a:lumMod val="50000"/>
                  </a:schemeClr>
                </a:solidFill>
              </a:rPr>
              <a:t> </a:t>
            </a:r>
            <a:r>
              <a:rPr lang="en-US" dirty="0" err="1" smtClean="0">
                <a:solidFill>
                  <a:schemeClr val="accent1">
                    <a:lumMod val="50000"/>
                  </a:schemeClr>
                </a:solidFill>
              </a:rPr>
              <a:t>su</a:t>
            </a:r>
            <a:r>
              <a:rPr lang="en-US" dirty="0" smtClean="0">
                <a:solidFill>
                  <a:schemeClr val="accent1">
                    <a:lumMod val="50000"/>
                  </a:schemeClr>
                </a:solidFill>
              </a:rPr>
              <a:t> </a:t>
            </a:r>
            <a:r>
              <a:rPr lang="en-US" dirty="0" err="1" smtClean="0">
                <a:solidFill>
                  <a:schemeClr val="accent1">
                    <a:lumMod val="50000"/>
                  </a:schemeClr>
                </a:solidFill>
              </a:rPr>
              <a:t>dviem</a:t>
            </a:r>
            <a:r>
              <a:rPr lang="en-US" dirty="0" smtClean="0">
                <a:solidFill>
                  <a:schemeClr val="accent1">
                    <a:lumMod val="50000"/>
                  </a:schemeClr>
                </a:solidFill>
              </a:rPr>
              <a:t> </a:t>
            </a:r>
            <a:r>
              <a:rPr lang="en-US" dirty="0" err="1" smtClean="0">
                <a:solidFill>
                  <a:schemeClr val="accent1">
                    <a:lumMod val="50000"/>
                  </a:schemeClr>
                </a:solidFill>
              </a:rPr>
              <a:t>fiksuotais</a:t>
            </a:r>
            <a:r>
              <a:rPr lang="en-US" dirty="0" smtClean="0">
                <a:solidFill>
                  <a:schemeClr val="accent1">
                    <a:lumMod val="50000"/>
                  </a:schemeClr>
                </a:solidFill>
              </a:rPr>
              <a:t> </a:t>
            </a:r>
            <a:r>
              <a:rPr lang="en-US" dirty="0" err="1" smtClean="0">
                <a:solidFill>
                  <a:schemeClr val="accent1">
                    <a:lumMod val="50000"/>
                  </a:schemeClr>
                </a:solidFill>
              </a:rPr>
              <a:t>galais</a:t>
            </a:r>
            <a:endParaRPr lang="en-US" dirty="0">
              <a:solidFill>
                <a:schemeClr val="accent1">
                  <a:lumMod val="50000"/>
                </a:schemeClr>
              </a:solidFill>
            </a:endParaRPr>
          </a:p>
        </p:txBody>
      </p:sp>
      <p:pic>
        <p:nvPicPr>
          <p:cNvPr id="6" name="Paveikslėlis 5"/>
          <p:cNvPicPr>
            <a:picLocks noChangeAspect="1"/>
          </p:cNvPicPr>
          <p:nvPr/>
        </p:nvPicPr>
        <p:blipFill>
          <a:blip r:embed="rId4"/>
          <a:stretch>
            <a:fillRect/>
          </a:stretch>
        </p:blipFill>
        <p:spPr>
          <a:xfrm>
            <a:off x="6732722" y="2071099"/>
            <a:ext cx="4671332" cy="3687238"/>
          </a:xfrm>
          <a:prstGeom prst="rect">
            <a:avLst/>
          </a:prstGeom>
        </p:spPr>
      </p:pic>
      <p:sp>
        <p:nvSpPr>
          <p:cNvPr id="7" name="Stačiakampis 3"/>
          <p:cNvSpPr/>
          <p:nvPr/>
        </p:nvSpPr>
        <p:spPr>
          <a:xfrm>
            <a:off x="6829539" y="1641975"/>
            <a:ext cx="4533164" cy="369332"/>
          </a:xfrm>
          <a:prstGeom prst="rect">
            <a:avLst/>
          </a:prstGeom>
        </p:spPr>
        <p:txBody>
          <a:bodyPr wrap="none">
            <a:spAutoFit/>
          </a:bodyPr>
          <a:lstStyle/>
          <a:p>
            <a:r>
              <a:rPr lang="en-US" dirty="0" err="1" smtClean="0">
                <a:solidFill>
                  <a:schemeClr val="accent1">
                    <a:lumMod val="50000"/>
                  </a:schemeClr>
                </a:solidFill>
              </a:rPr>
              <a:t>Stovin</a:t>
            </a:r>
            <a:r>
              <a:rPr lang="lt-LT" dirty="0" smtClean="0">
                <a:solidFill>
                  <a:schemeClr val="accent1">
                    <a:lumMod val="50000"/>
                  </a:schemeClr>
                </a:solidFill>
              </a:rPr>
              <a:t>ti </a:t>
            </a:r>
            <a:r>
              <a:rPr lang="en-US" dirty="0" smtClean="0">
                <a:solidFill>
                  <a:schemeClr val="accent1">
                    <a:lumMod val="50000"/>
                  </a:schemeClr>
                </a:solidFill>
              </a:rPr>
              <a:t> bang</a:t>
            </a:r>
            <a:r>
              <a:rPr lang="lt-LT" dirty="0" smtClean="0">
                <a:solidFill>
                  <a:schemeClr val="accent1">
                    <a:lumMod val="50000"/>
                  </a:schemeClr>
                </a:solidFill>
              </a:rPr>
              <a:t>a virvutėje</a:t>
            </a:r>
            <a:r>
              <a:rPr lang="en-US" dirty="0" smtClean="0">
                <a:solidFill>
                  <a:schemeClr val="accent1">
                    <a:lumMod val="50000"/>
                  </a:schemeClr>
                </a:solidFill>
              </a:rPr>
              <a:t> </a:t>
            </a:r>
            <a:r>
              <a:rPr lang="en-US" dirty="0" err="1" smtClean="0">
                <a:solidFill>
                  <a:schemeClr val="accent1">
                    <a:lumMod val="50000"/>
                  </a:schemeClr>
                </a:solidFill>
              </a:rPr>
              <a:t>su</a:t>
            </a:r>
            <a:r>
              <a:rPr lang="en-US" dirty="0" smtClean="0">
                <a:solidFill>
                  <a:schemeClr val="accent1">
                    <a:lumMod val="50000"/>
                  </a:schemeClr>
                </a:solidFill>
              </a:rPr>
              <a:t> </a:t>
            </a:r>
            <a:r>
              <a:rPr lang="lt-LT" dirty="0" smtClean="0">
                <a:solidFill>
                  <a:schemeClr val="accent1">
                    <a:lumMod val="50000"/>
                  </a:schemeClr>
                </a:solidFill>
              </a:rPr>
              <a:t>vienu</a:t>
            </a:r>
            <a:r>
              <a:rPr lang="en-US" dirty="0" smtClean="0">
                <a:solidFill>
                  <a:schemeClr val="accent1">
                    <a:lumMod val="50000"/>
                  </a:schemeClr>
                </a:solidFill>
              </a:rPr>
              <a:t> </a:t>
            </a:r>
            <a:r>
              <a:rPr lang="en-US" dirty="0" err="1" smtClean="0">
                <a:solidFill>
                  <a:schemeClr val="accent1">
                    <a:lumMod val="50000"/>
                  </a:schemeClr>
                </a:solidFill>
              </a:rPr>
              <a:t>fiksuot</a:t>
            </a:r>
            <a:r>
              <a:rPr lang="lt-LT" dirty="0" smtClean="0">
                <a:solidFill>
                  <a:schemeClr val="accent1">
                    <a:lumMod val="50000"/>
                  </a:schemeClr>
                </a:solidFill>
              </a:rPr>
              <a:t>u</a:t>
            </a:r>
            <a:r>
              <a:rPr lang="en-US" dirty="0" smtClean="0">
                <a:solidFill>
                  <a:schemeClr val="accent1">
                    <a:lumMod val="50000"/>
                  </a:schemeClr>
                </a:solidFill>
              </a:rPr>
              <a:t> gal</a:t>
            </a:r>
            <a:r>
              <a:rPr lang="lt-LT" dirty="0" smtClean="0">
                <a:solidFill>
                  <a:schemeClr val="accent1">
                    <a:lumMod val="50000"/>
                  </a:schemeClr>
                </a:solidFill>
              </a:rPr>
              <a:t>u</a:t>
            </a:r>
            <a:endParaRPr lang="en-US" dirty="0">
              <a:solidFill>
                <a:schemeClr val="accent1">
                  <a:lumMod val="50000"/>
                </a:schemeClr>
              </a:solidFill>
            </a:endParaRPr>
          </a:p>
        </p:txBody>
      </p:sp>
    </p:spTree>
    <p:extLst>
      <p:ext uri="{BB962C8B-B14F-4D97-AF65-F5344CB8AC3E}">
        <p14:creationId xmlns:p14="http://schemas.microsoft.com/office/powerpoint/2010/main" val="91252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518" y="4235559"/>
            <a:ext cx="4787890" cy="1325563"/>
          </a:xfrm>
        </p:spPr>
        <p:txBody>
          <a:bodyPr>
            <a:normAutofit/>
          </a:bodyPr>
          <a:lstStyle/>
          <a:p>
            <a:r>
              <a:rPr lang="lt-LT" sz="2400" dirty="0">
                <a:hlinkClick r:id="rId3"/>
              </a:rPr>
              <a:t>https://</a:t>
            </a:r>
            <a:r>
              <a:rPr lang="lt-LT" sz="2400" dirty="0" smtClean="0">
                <a:hlinkClick r:id="rId3"/>
              </a:rPr>
              <a:t>fizika.smp.emokykla.lt/grupes/grupe/stovincios-bangos/51/1#principle</a:t>
            </a:r>
            <a:r>
              <a:rPr lang="lt-LT" sz="2400" dirty="0" smtClean="0"/>
              <a:t> </a:t>
            </a:r>
            <a:endParaRPr lang="lt-LT" sz="2400" dirty="0"/>
          </a:p>
        </p:txBody>
      </p:sp>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2639" y="272721"/>
            <a:ext cx="4887312" cy="632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6968359" y="1615965"/>
            <a:ext cx="3720662" cy="2017987"/>
          </a:xfrm>
          <a:prstGeom prst="wedgeRoundRectCallout">
            <a:avLst>
              <a:gd name="adj1" fmla="val -95197"/>
              <a:gd name="adj2" fmla="val -66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dirty="0" smtClean="0"/>
              <a:t>Sukurkite stovinčią bangą, kai virvutės galas įtvirtintas;</a:t>
            </a:r>
          </a:p>
          <a:p>
            <a:pPr marL="285750" indent="-285750">
              <a:buFont typeface="Arial" panose="020B0604020202020204" pitchFamily="34" charset="0"/>
              <a:buChar char="•"/>
            </a:pPr>
            <a:r>
              <a:rPr lang="lt-LT" dirty="0"/>
              <a:t>Sukurkite stovinčią bangą, kai virvutės galas </a:t>
            </a:r>
            <a:r>
              <a:rPr lang="lt-LT" dirty="0" smtClean="0"/>
              <a:t>laisvas;</a:t>
            </a:r>
          </a:p>
          <a:p>
            <a:pPr marL="285750" indent="-285750">
              <a:buFont typeface="Arial" panose="020B0604020202020204" pitchFamily="34" charset="0"/>
              <a:buChar char="•"/>
            </a:pPr>
            <a:r>
              <a:rPr lang="lt-LT" dirty="0" smtClean="0"/>
              <a:t>Palyginkite. Kas pasikeitė?</a:t>
            </a:r>
            <a:endParaRPr lang="lt-LT" dirty="0"/>
          </a:p>
          <a:p>
            <a:pPr algn="ctr"/>
            <a:endParaRPr lang="lt-LT" dirty="0"/>
          </a:p>
        </p:txBody>
      </p:sp>
    </p:spTree>
    <p:extLst>
      <p:ext uri="{BB962C8B-B14F-4D97-AF65-F5344CB8AC3E}">
        <p14:creationId xmlns:p14="http://schemas.microsoft.com/office/powerpoint/2010/main" val="1029616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A12569D7-52B8-40BE-859E-CE860F9FA08E}"/>
</file>

<file path=customXml/itemProps2.xml><?xml version="1.0" encoding="utf-8"?>
<ds:datastoreItem xmlns:ds="http://schemas.openxmlformats.org/officeDocument/2006/customXml" ds:itemID="{17E7FB9C-9BF3-42D0-A4CF-F1F76622A9EB}"/>
</file>

<file path=customXml/itemProps3.xml><?xml version="1.0" encoding="utf-8"?>
<ds:datastoreItem xmlns:ds="http://schemas.openxmlformats.org/officeDocument/2006/customXml" ds:itemID="{0240F356-545E-435F-BDFA-ED8E0240C4A3}"/>
</file>

<file path=docProps/app.xml><?xml version="1.0" encoding="utf-8"?>
<Properties xmlns="http://schemas.openxmlformats.org/officeDocument/2006/extended-properties" xmlns:vt="http://schemas.openxmlformats.org/officeDocument/2006/docPropsVTypes">
  <TotalTime>367</TotalTime>
  <Words>542</Words>
  <Application>Microsoft Office PowerPoint</Application>
  <PresentationFormat>Custom</PresentationFormat>
  <Paragraphs>86</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Stovinčios bangos II gimn. klasė</vt:lpstr>
      <vt:lpstr>https://fizika.smp.emokykla.lt/grupes/grupe/stovincios-bangos/51/1#principle </vt:lpstr>
      <vt:lpstr>Stóvinčioji bangà</vt:lpstr>
      <vt:lpstr>Stebėkite: https://libapps-au.s3-ap-southeast-2.amazonaws.com/accounts/135923/images/standing3.gif  </vt:lpstr>
      <vt:lpstr>Stovinčiosios bangos savybės</vt:lpstr>
      <vt:lpstr>Palyginkite judančią ir stovinčią bangą: http://physics.bu.edu/~duffy/HTML5/transverse_standing_wave.html </vt:lpstr>
      <vt:lpstr>Kaip keičiasi harmonika, disinant šaltinio dažnį; didinant virvutės įtempimą? http://server.ce.tuiasi.ro/~radinschi/simulation/sim2/index.html </vt:lpstr>
      <vt:lpstr>Žinant atstumą tarp mazgų gali apskaičiuoti bangos ilgį ir bangos sklidimo greitį</vt:lpstr>
      <vt:lpstr>https://fizika.smp.emokykla.lt/grupes/grupe/stovincios-bangos/51/1#principle </vt:lpstr>
      <vt:lpstr>Svarbu:</vt:lpstr>
      <vt:lpstr>https://contrib.pbslearningmedia.org/WGBH/arct15/SimBucket/Simulations/standingwaves/content/index.html </vt:lpstr>
      <vt:lpstr>Stovinti banga stygoje su abiem įtvirtintais galais</vt:lpstr>
      <vt:lpstr>Vamzdelis su dviem atvirais galais</vt:lpstr>
      <vt:lpstr>Vamzdelis su dviem atvirais galais</vt:lpstr>
      <vt:lpstr>Vamzdelis su vienu uždaru ir vienu atviru galu</vt:lpstr>
      <vt:lpstr>Kur susidaro stovinčiosios bangos</vt:lpstr>
      <vt:lpstr>Gitaros stygos</vt:lpstr>
      <vt:lpstr>Kur pasireiškia stovinčiosios bangos?</vt:lpstr>
      <vt:lpstr>www.youtube.com/watch?v=7xCmtYXewdk </vt:lpstr>
      <vt:lpstr>Bandymas panaudojant virpesių generatorių ir stygą</vt:lpstr>
      <vt:lpstr>Stovinčios bangos vamzdeliuose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STOVINČIOS BANGOS IR JŲ SUSIDARYMO SĄLYGOS</dc:title>
  <dc:creator>Graziene</dc:creator>
  <cp:lastModifiedBy>Windows User</cp:lastModifiedBy>
  <cp:revision>35</cp:revision>
  <dcterms:created xsi:type="dcterms:W3CDTF">2024-07-12T04:08:35Z</dcterms:created>
  <dcterms:modified xsi:type="dcterms:W3CDTF">2024-09-06T17:21:24Z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