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32"/>
  </p:notesMasterIdLst>
  <p:sldIdLst>
    <p:sldId id="257" r:id="rId3"/>
    <p:sldId id="292" r:id="rId4"/>
    <p:sldId id="293" r:id="rId5"/>
    <p:sldId id="294" r:id="rId6"/>
    <p:sldId id="290" r:id="rId7"/>
    <p:sldId id="264" r:id="rId8"/>
    <p:sldId id="265" r:id="rId9"/>
    <p:sldId id="266" r:id="rId10"/>
    <p:sldId id="267" r:id="rId11"/>
    <p:sldId id="291" r:id="rId12"/>
    <p:sldId id="268" r:id="rId13"/>
    <p:sldId id="269" r:id="rId14"/>
    <p:sldId id="283" r:id="rId15"/>
    <p:sldId id="281" r:id="rId16"/>
    <p:sldId id="282" r:id="rId17"/>
    <p:sldId id="289" r:id="rId18"/>
    <p:sldId id="285" r:id="rId19"/>
    <p:sldId id="288" r:id="rId20"/>
    <p:sldId id="286" r:id="rId21"/>
    <p:sldId id="280" r:id="rId22"/>
    <p:sldId id="278" r:id="rId23"/>
    <p:sldId id="276" r:id="rId24"/>
    <p:sldId id="284" r:id="rId25"/>
    <p:sldId id="270" r:id="rId26"/>
    <p:sldId id="271" r:id="rId27"/>
    <p:sldId id="272" r:id="rId28"/>
    <p:sldId id="273" r:id="rId29"/>
    <p:sldId id="274"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7197" autoAdjust="0"/>
  </p:normalViewPr>
  <p:slideViewPr>
    <p:cSldViewPr snapToGrid="0">
      <p:cViewPr>
        <p:scale>
          <a:sx n="104" d="100"/>
          <a:sy n="104" d="100"/>
        </p:scale>
        <p:origin x="-792"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BD565D-D607-4E3B-9DE3-A5ADD8AA224B}" type="datetimeFigureOut">
              <a:rPr lang="lt-LT" smtClean="0"/>
              <a:t>2024-08-30</a:t>
            </a:fld>
            <a:endParaRPr lang="lt-L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C2447-83BC-48AC-9BFE-F6EA461C6C09}" type="slidenum">
              <a:rPr lang="lt-LT" smtClean="0"/>
              <a:t>‹#›</a:t>
            </a:fld>
            <a:endParaRPr lang="lt-LT"/>
          </a:p>
        </p:txBody>
      </p:sp>
    </p:spTree>
    <p:extLst>
      <p:ext uri="{BB962C8B-B14F-4D97-AF65-F5344CB8AC3E}">
        <p14:creationId xmlns:p14="http://schemas.microsoft.com/office/powerpoint/2010/main" val="197612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www.vle.lt/straipsnis/galilei-reliatyvumo-principas/</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2</a:t>
            </a:fld>
            <a:endParaRPr lang="lt-LT"/>
          </a:p>
        </p:txBody>
      </p:sp>
    </p:spTree>
    <p:extLst>
      <p:ext uri="{BB962C8B-B14F-4D97-AF65-F5344CB8AC3E}">
        <p14:creationId xmlns:p14="http://schemas.microsoft.com/office/powerpoint/2010/main" val="387331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12</a:t>
            </a:fld>
            <a:endParaRPr lang="lt-LT"/>
          </a:p>
        </p:txBody>
      </p:sp>
    </p:spTree>
    <p:extLst>
      <p:ext uri="{BB962C8B-B14F-4D97-AF65-F5344CB8AC3E}">
        <p14:creationId xmlns:p14="http://schemas.microsoft.com/office/powerpoint/2010/main" val="2710099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https://lt.wikipedia.org/wiki/Elipsin%C4%97_geometrija</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13</a:t>
            </a:fld>
            <a:endParaRPr lang="lt-LT"/>
          </a:p>
        </p:txBody>
      </p:sp>
    </p:spTree>
    <p:extLst>
      <p:ext uri="{BB962C8B-B14F-4D97-AF65-F5344CB8AC3E}">
        <p14:creationId xmlns:p14="http://schemas.microsoft.com/office/powerpoint/2010/main" val="421011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https://lt.wikipedia.org/wiki/Neeuklidin%C4%97_geometrija</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14</a:t>
            </a:fld>
            <a:endParaRPr lang="lt-LT"/>
          </a:p>
        </p:txBody>
      </p:sp>
    </p:spTree>
    <p:extLst>
      <p:ext uri="{BB962C8B-B14F-4D97-AF65-F5344CB8AC3E}">
        <p14:creationId xmlns:p14="http://schemas.microsoft.com/office/powerpoint/2010/main" val="285386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16</a:t>
            </a:fld>
            <a:endParaRPr lang="lt-LT"/>
          </a:p>
        </p:txBody>
      </p:sp>
    </p:spTree>
    <p:extLst>
      <p:ext uri="{BB962C8B-B14F-4D97-AF65-F5344CB8AC3E}">
        <p14:creationId xmlns:p14="http://schemas.microsoft.com/office/powerpoint/2010/main" val="3447549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Fizika humanitarams, Karazija R., 1997</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17</a:t>
            </a:fld>
            <a:endParaRPr lang="lt-LT"/>
          </a:p>
        </p:txBody>
      </p:sp>
    </p:spTree>
    <p:extLst>
      <p:ext uri="{BB962C8B-B14F-4D97-AF65-F5344CB8AC3E}">
        <p14:creationId xmlns:p14="http://schemas.microsoft.com/office/powerpoint/2010/main" val="3864958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Fizika prie kavos: Erdvėlaikis</a:t>
            </a:r>
          </a:p>
          <a:p>
            <a:r>
              <a:rPr lang="lt-LT" dirty="0" smtClean="0"/>
              <a:t>Papildomai: www.youtube.com/watch?v=MTY1Kje0yLg&amp;t=530s (anglų kalba)</a:t>
            </a:r>
          </a:p>
          <a:p>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18</a:t>
            </a:fld>
            <a:endParaRPr lang="lt-LT"/>
          </a:p>
        </p:txBody>
      </p:sp>
    </p:spTree>
    <p:extLst>
      <p:ext uri="{BB962C8B-B14F-4D97-AF65-F5344CB8AC3E}">
        <p14:creationId xmlns:p14="http://schemas.microsoft.com/office/powerpoint/2010/main" val="1946693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Bandymąsu įtemptu audiniu, rekomenduojama atlikti klasėje.</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21</a:t>
            </a:fld>
            <a:endParaRPr lang="lt-LT"/>
          </a:p>
        </p:txBody>
      </p:sp>
    </p:spTree>
    <p:extLst>
      <p:ext uri="{BB962C8B-B14F-4D97-AF65-F5344CB8AC3E}">
        <p14:creationId xmlns:p14="http://schemas.microsoft.com/office/powerpoint/2010/main" val="2088419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22</a:t>
            </a:fld>
            <a:endParaRPr lang="lt-LT"/>
          </a:p>
        </p:txBody>
      </p:sp>
    </p:spTree>
    <p:extLst>
      <p:ext uri="{BB962C8B-B14F-4D97-AF65-F5344CB8AC3E}">
        <p14:creationId xmlns:p14="http://schemas.microsoft.com/office/powerpoint/2010/main" val="784954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24</a:t>
            </a:fld>
            <a:endParaRPr lang="lt-LT"/>
          </a:p>
        </p:txBody>
      </p:sp>
    </p:spTree>
    <p:extLst>
      <p:ext uri="{BB962C8B-B14F-4D97-AF65-F5344CB8AC3E}">
        <p14:creationId xmlns:p14="http://schemas.microsoft.com/office/powerpoint/2010/main" val="784954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25</a:t>
            </a:fld>
            <a:endParaRPr lang="lt-LT"/>
          </a:p>
        </p:txBody>
      </p:sp>
    </p:spTree>
    <p:extLst>
      <p:ext uri="{BB962C8B-B14F-4D97-AF65-F5344CB8AC3E}">
        <p14:creationId xmlns:p14="http://schemas.microsoft.com/office/powerpoint/2010/main" val="389534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www.vle.lt/straipsnis/galilei-reliatyvumo-principas/</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3</a:t>
            </a:fld>
            <a:endParaRPr lang="lt-LT"/>
          </a:p>
        </p:txBody>
      </p:sp>
    </p:spTree>
    <p:extLst>
      <p:ext uri="{BB962C8B-B14F-4D97-AF65-F5344CB8AC3E}">
        <p14:creationId xmlns:p14="http://schemas.microsoft.com/office/powerpoint/2010/main" val="496650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26</a:t>
            </a:fld>
            <a:endParaRPr lang="lt-LT"/>
          </a:p>
        </p:txBody>
      </p:sp>
    </p:spTree>
    <p:extLst>
      <p:ext uri="{BB962C8B-B14F-4D97-AF65-F5344CB8AC3E}">
        <p14:creationId xmlns:p14="http://schemas.microsoft.com/office/powerpoint/2010/main" val="1931254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www.vle.lt/straipsnis/hermann-minkowski/</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27</a:t>
            </a:fld>
            <a:endParaRPr lang="lt-LT"/>
          </a:p>
        </p:txBody>
      </p:sp>
    </p:spTree>
    <p:extLst>
      <p:ext uri="{BB962C8B-B14F-4D97-AF65-F5344CB8AC3E}">
        <p14:creationId xmlns:p14="http://schemas.microsoft.com/office/powerpoint/2010/main" val="3386243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28</a:t>
            </a:fld>
            <a:endParaRPr lang="lt-LT"/>
          </a:p>
        </p:txBody>
      </p:sp>
    </p:spTree>
    <p:extLst>
      <p:ext uri="{BB962C8B-B14F-4D97-AF65-F5344CB8AC3E}">
        <p14:creationId xmlns:p14="http://schemas.microsoft.com/office/powerpoint/2010/main" val="274399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Vietoj įvado.</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t>5</a:t>
            </a:fld>
            <a:endParaRPr lang="lt-LT"/>
          </a:p>
        </p:txBody>
      </p:sp>
    </p:spTree>
    <p:extLst>
      <p:ext uri="{BB962C8B-B14F-4D97-AF65-F5344CB8AC3E}">
        <p14:creationId xmlns:p14="http://schemas.microsoft.com/office/powerpoint/2010/main" val="1302512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6</a:t>
            </a:fld>
            <a:endParaRPr lang="lt-LT"/>
          </a:p>
        </p:txBody>
      </p:sp>
    </p:spTree>
    <p:extLst>
      <p:ext uri="{BB962C8B-B14F-4D97-AF65-F5344CB8AC3E}">
        <p14:creationId xmlns:p14="http://schemas.microsoft.com/office/powerpoint/2010/main" val="354462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7</a:t>
            </a:fld>
            <a:endParaRPr lang="lt-LT"/>
          </a:p>
        </p:txBody>
      </p:sp>
    </p:spTree>
    <p:extLst>
      <p:ext uri="{BB962C8B-B14F-4D97-AF65-F5344CB8AC3E}">
        <p14:creationId xmlns:p14="http://schemas.microsoft.com/office/powerpoint/2010/main" val="193672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8</a:t>
            </a:fld>
            <a:endParaRPr lang="lt-LT"/>
          </a:p>
        </p:txBody>
      </p:sp>
    </p:spTree>
    <p:extLst>
      <p:ext uri="{BB962C8B-B14F-4D97-AF65-F5344CB8AC3E}">
        <p14:creationId xmlns:p14="http://schemas.microsoft.com/office/powerpoint/2010/main" val="36800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9</a:t>
            </a:fld>
            <a:endParaRPr lang="lt-LT"/>
          </a:p>
        </p:txBody>
      </p:sp>
    </p:spTree>
    <p:extLst>
      <p:ext uri="{BB962C8B-B14F-4D97-AF65-F5344CB8AC3E}">
        <p14:creationId xmlns:p14="http://schemas.microsoft.com/office/powerpoint/2010/main" val="220021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solidFill>
                  <a:prstClr val="black"/>
                </a:solidFill>
              </a:rPr>
              <a:pPr/>
              <a:t>10</a:t>
            </a:fld>
            <a:endParaRPr lang="lt-LT">
              <a:solidFill>
                <a:prstClr val="black"/>
              </a:solidFill>
            </a:endParaRPr>
          </a:p>
        </p:txBody>
      </p:sp>
    </p:spTree>
    <p:extLst>
      <p:ext uri="{BB962C8B-B14F-4D97-AF65-F5344CB8AC3E}">
        <p14:creationId xmlns:p14="http://schemas.microsoft.com/office/powerpoint/2010/main" val="354462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www.vle.lt/straipsnis/reliatyvumo-teorija/</a:t>
            </a:r>
            <a:endParaRPr lang="lt-LT" dirty="0"/>
          </a:p>
        </p:txBody>
      </p:sp>
      <p:sp>
        <p:nvSpPr>
          <p:cNvPr id="4" name="Slide Number Placeholder 3"/>
          <p:cNvSpPr>
            <a:spLocks noGrp="1"/>
          </p:cNvSpPr>
          <p:nvPr>
            <p:ph type="sldNum" sz="quarter" idx="10"/>
          </p:nvPr>
        </p:nvSpPr>
        <p:spPr/>
        <p:txBody>
          <a:bodyPr/>
          <a:lstStyle/>
          <a:p>
            <a:fld id="{859E3B27-E7EF-4C65-B517-F80F5AC0B69D}" type="slidenum">
              <a:rPr lang="lt-LT" smtClean="0"/>
              <a:t>11</a:t>
            </a:fld>
            <a:endParaRPr lang="lt-LT"/>
          </a:p>
        </p:txBody>
      </p:sp>
    </p:spTree>
    <p:extLst>
      <p:ext uri="{BB962C8B-B14F-4D97-AF65-F5344CB8AC3E}">
        <p14:creationId xmlns:p14="http://schemas.microsoft.com/office/powerpoint/2010/main" val="72149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242F-BF99-4679-8412-C14FF7B1568A}"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75F0-6B15-426F-B554-A3DE9A581223}" type="slidenum">
              <a:rPr lang="en-US" smtClean="0"/>
              <a:t>‹#›</a:t>
            </a:fld>
            <a:endParaRPr lang="en-US"/>
          </a:p>
        </p:txBody>
      </p:sp>
    </p:spTree>
    <p:extLst>
      <p:ext uri="{BB962C8B-B14F-4D97-AF65-F5344CB8AC3E}">
        <p14:creationId xmlns:p14="http://schemas.microsoft.com/office/powerpoint/2010/main" val="7413943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4814" cy="1325563"/>
          </a:xfrm>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0A242F-BF99-4679-8412-C14FF7B1568A}"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75F0-6B15-426F-B554-A3DE9A581223}"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440" y="116229"/>
            <a:ext cx="1208088" cy="8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8814816" y="262368"/>
            <a:ext cx="2103376" cy="602823"/>
          </a:xfrm>
          <a:prstGeom prst="rect">
            <a:avLst/>
          </a:prstGeom>
        </p:spPr>
      </p:pic>
    </p:spTree>
    <p:extLst>
      <p:ext uri="{BB962C8B-B14F-4D97-AF65-F5344CB8AC3E}">
        <p14:creationId xmlns:p14="http://schemas.microsoft.com/office/powerpoint/2010/main" val="3707938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775F0-6B15-426F-B554-A3DE9A581223}" type="slidenum">
              <a:rPr lang="en-US" smtClean="0"/>
              <a:t>‹#›</a:t>
            </a:fld>
            <a:endParaRPr lang="en-US"/>
          </a:p>
        </p:txBody>
      </p:sp>
    </p:spTree>
    <p:extLst>
      <p:ext uri="{BB962C8B-B14F-4D97-AF65-F5344CB8AC3E}">
        <p14:creationId xmlns:p14="http://schemas.microsoft.com/office/powerpoint/2010/main" val="35217089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3448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4814" cy="1325563"/>
          </a:xfrm>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440" y="116229"/>
            <a:ext cx="1208088" cy="8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8814816" y="262368"/>
            <a:ext cx="2103376" cy="602823"/>
          </a:xfrm>
          <a:prstGeom prst="rect">
            <a:avLst/>
          </a:prstGeom>
        </p:spPr>
      </p:pic>
    </p:spTree>
    <p:extLst>
      <p:ext uri="{BB962C8B-B14F-4D97-AF65-F5344CB8AC3E}">
        <p14:creationId xmlns:p14="http://schemas.microsoft.com/office/powerpoint/2010/main" val="26435996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solidFill>
                  <a:prstClr val="black">
                    <a:tint val="75000"/>
                  </a:prstClr>
                </a:solidFill>
              </a:rPr>
              <a:pPr/>
              <a:t>8/30/2024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7686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242F-BF99-4679-8412-C14FF7B1568A}" type="datetimeFigureOut">
              <a:rPr lang="en-US" smtClean="0"/>
              <a:t>8/30/2024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775F0-6B15-426F-B554-A3DE9A581223}" type="slidenum">
              <a:rPr lang="en-US" smtClean="0"/>
              <a:t>‹#›</a:t>
            </a:fld>
            <a:endParaRPr lang="en-US"/>
          </a:p>
        </p:txBody>
      </p:sp>
    </p:spTree>
    <p:extLst>
      <p:ext uri="{BB962C8B-B14F-4D97-AF65-F5344CB8AC3E}">
        <p14:creationId xmlns:p14="http://schemas.microsoft.com/office/powerpoint/2010/main" val="332780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242F-BF99-4679-8412-C14FF7B1568A}"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319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hyperphysics.phy-astr.gsu.edu/hbase/Relativ/ltrans.html#c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app=desktop&amp;v=PE7fWwP3Wl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youtube.com/watch?app=desktop&amp;v=tzQC3uYL67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itannica.com/video/193406/general-relativit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tZCKAMpcAo" TargetMode="External"/><Relationship Id="rId2" Type="http://schemas.openxmlformats.org/officeDocument/2006/relationships/hyperlink" Target="http://www.youtube.com/watch?v=wD7C4V9smG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zaXuMhi4y2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1930364"/>
            <a:ext cx="11333285" cy="2321596"/>
          </a:xfrm>
        </p:spPr>
        <p:txBody>
          <a:bodyPr>
            <a:normAutofit fontScale="90000"/>
          </a:bodyPr>
          <a:lstStyle/>
          <a:p>
            <a:r>
              <a:rPr lang="pt-BR" sz="8000" b="1" dirty="0">
                <a:solidFill>
                  <a:schemeClr val="accent1">
                    <a:lumMod val="50000"/>
                  </a:schemeClr>
                </a:solidFill>
              </a:rPr>
              <a:t>Bendroji ir specialioji reliatyvumo teorijos. </a:t>
            </a:r>
            <a:r>
              <a:rPr lang="lt-LT" b="1" dirty="0" smtClean="0">
                <a:solidFill>
                  <a:schemeClr val="accent1">
                    <a:lumMod val="50000"/>
                  </a:schemeClr>
                </a:solidFill>
              </a:rPr>
              <a:t/>
            </a:r>
            <a:br>
              <a:rPr lang="lt-LT" b="1" dirty="0" smtClean="0">
                <a:solidFill>
                  <a:schemeClr val="accent1">
                    <a:lumMod val="50000"/>
                  </a:schemeClr>
                </a:solidFill>
              </a:rPr>
            </a:br>
            <a:r>
              <a:rPr lang="lt-LT" sz="3600" b="1" dirty="0" smtClean="0">
                <a:solidFill>
                  <a:schemeClr val="accent1">
                    <a:lumMod val="50000"/>
                  </a:schemeClr>
                </a:solidFill>
              </a:rPr>
              <a:t>IV gimn. klasė</a:t>
            </a:r>
            <a:endParaRPr lang="en-US" sz="3600" b="1" dirty="0">
              <a:solidFill>
                <a:schemeClr val="accent1">
                  <a:lumMod val="50000"/>
                </a:schemeClr>
              </a:solidFill>
            </a:endParaRPr>
          </a:p>
        </p:txBody>
      </p:sp>
      <p:sp>
        <p:nvSpPr>
          <p:cNvPr id="3" name="Subtitle 2"/>
          <p:cNvSpPr>
            <a:spLocks noGrp="1"/>
          </p:cNvSpPr>
          <p:nvPr>
            <p:ph type="subTitle" idx="1"/>
          </p:nvPr>
        </p:nvSpPr>
        <p:spPr>
          <a:xfrm>
            <a:off x="1524000" y="4317964"/>
            <a:ext cx="9144000" cy="1655762"/>
          </a:xfrm>
        </p:spPr>
        <p:txBody>
          <a:bodyPr/>
          <a:lstStyle/>
          <a:p>
            <a:r>
              <a:rPr lang="lt-LT" sz="3600" b="1" dirty="0">
                <a:solidFill>
                  <a:schemeClr val="accent1">
                    <a:lumMod val="50000"/>
                  </a:schemeClr>
                </a:solidFill>
              </a:rPr>
              <a:t>BP: </a:t>
            </a:r>
            <a:r>
              <a:rPr lang="lt-LT" sz="3600" dirty="0">
                <a:solidFill>
                  <a:schemeClr val="accent1">
                    <a:lumMod val="50000"/>
                  </a:schemeClr>
                </a:solidFill>
              </a:rPr>
              <a:t>Apibrėžiami du specialiosios reliatyvumo teorijos postulatai. Aptariamos bendroji ir specialioji reliatyvumo teorijos.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057" y="552846"/>
            <a:ext cx="3656215" cy="104735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2559" y="253488"/>
            <a:ext cx="2149290" cy="152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542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76" y="883793"/>
            <a:ext cx="10354056" cy="2078863"/>
          </a:xfrm>
        </p:spPr>
        <p:txBody>
          <a:bodyPr>
            <a:normAutofit fontScale="92500"/>
          </a:bodyPr>
          <a:lstStyle/>
          <a:p>
            <a:r>
              <a:rPr lang="lt-LT" dirty="0"/>
              <a:t>Tarkime, tolygiai, iš inercijos skrendančios raketos viduje staiga įsižiebia elektros lemputė, esanti vienodu atstumu nuo kabinos galų A ir </a:t>
            </a:r>
            <a:r>
              <a:rPr lang="lt-LT" dirty="0" smtClean="0"/>
              <a:t>B.</a:t>
            </a:r>
          </a:p>
          <a:p>
            <a:pPr lvl="0"/>
            <a:r>
              <a:rPr lang="lt-LT" dirty="0">
                <a:solidFill>
                  <a:srgbClr val="5B9BD5">
                    <a:lumMod val="50000"/>
                  </a:srgbClr>
                </a:solidFill>
              </a:rPr>
              <a:t>Raketos keleiviui uždegus elektros lemputę, jos šviesa pasiekia abu raketos kabinos galus vienu metu, o stebėtojo, esančio ant, tarkim, asteroido, požiūriu šviesa anksčiau pasiekia galą B negu galą A</a:t>
            </a:r>
            <a:r>
              <a:rPr lang="lt-LT" dirty="0" smtClean="0">
                <a:solidFill>
                  <a:srgbClr val="5B9BD5">
                    <a:lumMod val="50000"/>
                  </a:srgbClr>
                </a:solidFill>
              </a:rPr>
              <a:t>.</a:t>
            </a:r>
            <a:endParaRPr lang="lt-LT" dirty="0">
              <a:solidFill>
                <a:srgbClr val="5B9BD5">
                  <a:lumMod val="50000"/>
                </a:srgb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561" y="2923710"/>
            <a:ext cx="4301871" cy="302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776" y="2850152"/>
            <a:ext cx="4800600" cy="307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4960" y="5102352"/>
            <a:ext cx="6455664" cy="1569660"/>
          </a:xfrm>
          <a:prstGeom prst="rect">
            <a:avLst/>
          </a:prstGeom>
          <a:solidFill>
            <a:schemeClr val="bg1"/>
          </a:solidFill>
        </p:spPr>
        <p:txBody>
          <a:bodyPr wrap="square" rtlCol="0">
            <a:spAutoFit/>
          </a:bodyPr>
          <a:lstStyle/>
          <a:p>
            <a:r>
              <a:rPr lang="lt-LT" sz="2400" b="1" dirty="0" smtClean="0">
                <a:solidFill>
                  <a:srgbClr val="00B050"/>
                </a:solidFill>
              </a:rPr>
              <a:t>Išvada: du </a:t>
            </a:r>
            <a:r>
              <a:rPr lang="lt-LT" sz="2400" b="1" dirty="0">
                <a:solidFill>
                  <a:srgbClr val="00B050"/>
                </a:solidFill>
              </a:rPr>
              <a:t>įvairiose vietose vykstantys įvykiai gali būti vienalaikiai vieno stebėtojo požiūriu ir būti nevienalaikiai kito stebėtojo, judančio pirmojo stebėtojo atžvilgiu tam tikru greičiu, </a:t>
            </a:r>
            <a:r>
              <a:rPr lang="lt-LT" sz="2400" b="1" dirty="0" smtClean="0">
                <a:solidFill>
                  <a:srgbClr val="00B050"/>
                </a:solidFill>
              </a:rPr>
              <a:t>požiūriu</a:t>
            </a:r>
            <a:r>
              <a:rPr lang="lt-LT" sz="2400" b="1" dirty="0">
                <a:solidFill>
                  <a:srgbClr val="00B050"/>
                </a:solidFill>
              </a:rPr>
              <a:t>.</a:t>
            </a:r>
          </a:p>
        </p:txBody>
      </p:sp>
    </p:spTree>
    <p:extLst>
      <p:ext uri="{BB962C8B-B14F-4D97-AF65-F5344CB8AC3E}">
        <p14:creationId xmlns:p14="http://schemas.microsoft.com/office/powerpoint/2010/main" val="428925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Specialioji reliatyvumo teorija </a:t>
            </a:r>
            <a:endParaRPr lang="lt-LT" dirty="0"/>
          </a:p>
        </p:txBody>
      </p:sp>
      <p:sp>
        <p:nvSpPr>
          <p:cNvPr id="3" name="Content Placeholder 2"/>
          <p:cNvSpPr>
            <a:spLocks noGrp="1"/>
          </p:cNvSpPr>
          <p:nvPr>
            <p:ph idx="1"/>
          </p:nvPr>
        </p:nvSpPr>
        <p:spPr/>
        <p:txBody>
          <a:bodyPr>
            <a:normAutofit lnSpcReduction="10000"/>
          </a:bodyPr>
          <a:lstStyle/>
          <a:p>
            <a:r>
              <a:rPr lang="es-ES" dirty="0" err="1" smtClean="0"/>
              <a:t>Iš</a:t>
            </a:r>
            <a:r>
              <a:rPr lang="es-ES" dirty="0" smtClean="0"/>
              <a:t> </a:t>
            </a:r>
            <a:r>
              <a:rPr lang="es-ES" dirty="0" err="1" smtClean="0"/>
              <a:t>postulatų</a:t>
            </a:r>
            <a:r>
              <a:rPr lang="es-ES" dirty="0" smtClean="0"/>
              <a:t> </a:t>
            </a:r>
            <a:r>
              <a:rPr lang="es-ES" dirty="0" err="1" smtClean="0"/>
              <a:t>gaunamos</a:t>
            </a:r>
            <a:r>
              <a:rPr lang="es-ES" dirty="0" smtClean="0"/>
              <a:t> </a:t>
            </a:r>
            <a:r>
              <a:rPr lang="es-ES" b="1" dirty="0" smtClean="0"/>
              <a:t>Loren</a:t>
            </a:r>
            <a:r>
              <a:rPr lang="lt-LT" b="1" dirty="0" smtClean="0"/>
              <a:t>c</a:t>
            </a:r>
            <a:r>
              <a:rPr lang="es-ES" b="1" dirty="0" smtClean="0"/>
              <a:t>o </a:t>
            </a:r>
            <a:r>
              <a:rPr lang="es-ES" b="1" dirty="0" err="1" smtClean="0"/>
              <a:t>transformacijos</a:t>
            </a:r>
            <a:r>
              <a:rPr lang="es-ES" dirty="0" smtClean="0"/>
              <a:t>.</a:t>
            </a:r>
            <a:endParaRPr lang="lt-LT" dirty="0" smtClean="0"/>
          </a:p>
          <a:p>
            <a:r>
              <a:rPr lang="lt-LT" dirty="0" smtClean="0"/>
              <a:t>plačiai taikoma makropasaulio fizikoje, kvantinėje mechanikoje, konstruojant dalelių greitintuvus ir kitur.</a:t>
            </a:r>
          </a:p>
          <a:p>
            <a:endParaRPr lang="lt-LT" dirty="0"/>
          </a:p>
          <a:p>
            <a:r>
              <a:rPr lang="lt-LT" b="1" dirty="0"/>
              <a:t>Lòrenco </a:t>
            </a:r>
            <a:r>
              <a:rPr lang="lt-LT" b="1" dirty="0" smtClean="0"/>
              <a:t>transformãcijos </a:t>
            </a:r>
            <a:r>
              <a:rPr lang="lt-LT" dirty="0"/>
              <a:t> </a:t>
            </a:r>
            <a:r>
              <a:rPr lang="lt-LT" dirty="0" smtClean="0"/>
              <a:t>(</a:t>
            </a:r>
            <a:r>
              <a:rPr lang="lt-LT" b="1" dirty="0"/>
              <a:t>Lorentzo transformacijos</a:t>
            </a:r>
            <a:r>
              <a:rPr lang="lt-LT" dirty="0" smtClean="0"/>
              <a:t>),</a:t>
            </a:r>
            <a:r>
              <a:rPr lang="lt-LT" dirty="0"/>
              <a:t> formulės, siejančios kokio nors įvykio vietos koordinates ir laiką dviejose inercinėse atskaitos sistemose, judančiose viena kitos atžvilgiu tiesiai ir tolygiai. </a:t>
            </a:r>
            <a:r>
              <a:rPr lang="lt-LT" dirty="0" smtClean="0"/>
              <a:t> </a:t>
            </a:r>
            <a:r>
              <a:rPr lang="lt-LT" b="1" dirty="0" smtClean="0"/>
              <a:t>Apie tai pratęsime kitą pamoką.</a:t>
            </a:r>
          </a:p>
          <a:p>
            <a:r>
              <a:rPr lang="lt-LT" dirty="0" smtClean="0"/>
              <a:t>Lorentz </a:t>
            </a:r>
            <a:r>
              <a:rPr lang="lt-LT" dirty="0"/>
              <a:t>Transformation (</a:t>
            </a:r>
            <a:r>
              <a:rPr lang="lt-LT" dirty="0">
                <a:hlinkClick r:id="rId3"/>
              </a:rPr>
              <a:t>http://</a:t>
            </a:r>
            <a:r>
              <a:rPr lang="lt-LT" dirty="0" smtClean="0">
                <a:hlinkClick r:id="rId3"/>
              </a:rPr>
              <a:t>hyperphysics.phy-astr.gsu.edu/hbase/Relativ/ltrans.html#c2</a:t>
            </a:r>
            <a:r>
              <a:rPr lang="lt-LT" dirty="0" smtClean="0"/>
              <a:t>)</a:t>
            </a:r>
            <a:endParaRPr lang="lt-LT" b="1" dirty="0"/>
          </a:p>
        </p:txBody>
      </p:sp>
    </p:spTree>
    <p:extLst>
      <p:ext uri="{BB962C8B-B14F-4D97-AF65-F5344CB8AC3E}">
        <p14:creationId xmlns:p14="http://schemas.microsoft.com/office/powerpoint/2010/main" val="406209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Bendroji reliatyvumo teorija </a:t>
            </a:r>
            <a:endParaRPr lang="lt-LT" dirty="0"/>
          </a:p>
        </p:txBody>
      </p:sp>
      <p:sp>
        <p:nvSpPr>
          <p:cNvPr id="3" name="Content Placeholder 2"/>
          <p:cNvSpPr>
            <a:spLocks noGrp="1"/>
          </p:cNvSpPr>
          <p:nvPr>
            <p:ph idx="1"/>
          </p:nvPr>
        </p:nvSpPr>
        <p:spPr/>
        <p:txBody>
          <a:bodyPr/>
          <a:lstStyle/>
          <a:p>
            <a:r>
              <a:rPr lang="lt-LT" dirty="0" smtClean="0"/>
              <a:t>Tiria erdvės ir laiko sąryšį su gravitacijos lauku ir materialiųjų objektų neinerciniu judėjimu.</a:t>
            </a:r>
          </a:p>
          <a:p>
            <a:r>
              <a:rPr lang="lt-LT" dirty="0" smtClean="0"/>
              <a:t>Bet koks materialus kūnas pakeičia erdvėlaikio geometriją ją iškreivindamas.</a:t>
            </a:r>
          </a:p>
          <a:p>
            <a:r>
              <a:rPr lang="lt-LT" dirty="0" smtClean="0"/>
              <a:t>Erdvėlaikis tampa </a:t>
            </a:r>
            <a:r>
              <a:rPr lang="lt-LT" b="1" dirty="0" smtClean="0"/>
              <a:t>neeuklidinis*</a:t>
            </a:r>
            <a:r>
              <a:rPr lang="lt-LT" dirty="0" smtClean="0"/>
              <a:t> ir tai yra visuotinės traukos (gravitacija) priežastis. </a:t>
            </a:r>
            <a:endParaRPr lang="lt-LT" dirty="0"/>
          </a:p>
        </p:txBody>
      </p:sp>
    </p:spTree>
    <p:extLst>
      <p:ext uri="{BB962C8B-B14F-4D97-AF65-F5344CB8AC3E}">
        <p14:creationId xmlns:p14="http://schemas.microsoft.com/office/powerpoint/2010/main" val="2448520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Neeuklidinė geometrija</a:t>
            </a:r>
            <a:endParaRPr lang="lt-LT"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31888" y="1959846"/>
            <a:ext cx="3427095" cy="349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2758362"/>
            <a:ext cx="5138928" cy="1384995"/>
          </a:xfrm>
          <a:prstGeom prst="rect">
            <a:avLst/>
          </a:prstGeom>
        </p:spPr>
        <p:txBody>
          <a:bodyPr wrap="square">
            <a:spAutoFit/>
          </a:bodyPr>
          <a:lstStyle/>
          <a:p>
            <a:r>
              <a:rPr lang="lt-LT" sz="2800" dirty="0">
                <a:solidFill>
                  <a:schemeClr val="accent5">
                    <a:lumMod val="50000"/>
                  </a:schemeClr>
                </a:solidFill>
              </a:rPr>
              <a:t>Elipsinėje geometrijoje nėra tokios tiesės, kuri eitų per tašką M ir būtų lygiagreti tiesei D.</a:t>
            </a:r>
          </a:p>
        </p:txBody>
      </p:sp>
    </p:spTree>
    <p:extLst>
      <p:ext uri="{BB962C8B-B14F-4D97-AF65-F5344CB8AC3E}">
        <p14:creationId xmlns:p14="http://schemas.microsoft.com/office/powerpoint/2010/main" val="397180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Trikampis elipsinėje, hiperbolinėje ir euklidinėje </a:t>
            </a:r>
            <a:r>
              <a:rPr lang="lt-LT" dirty="0" smtClean="0"/>
              <a:t>geometrijoje</a:t>
            </a:r>
            <a:endParaRPr lang="lt-LT"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77142" y="1825625"/>
            <a:ext cx="483771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529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4" y="529717"/>
            <a:ext cx="5013960" cy="5980811"/>
          </a:xfrm>
        </p:spPr>
        <p:txBody>
          <a:bodyPr>
            <a:normAutofit/>
          </a:bodyPr>
          <a:lstStyle/>
          <a:p>
            <a:r>
              <a:rPr lang="lt-LT" sz="2800" dirty="0"/>
              <a:t>Sferos paviršius nėra Euklidinis ir dėl to trikampio kampų suma yra didesnė nei 180°. Nors lokaliai Euklido geometrijos dėsniai yra tinkami, pavyzdžiui, mažame trikampyje žemės paviršiuje trikampio kampų suma yra beveik lygi 180°.</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73557" y="1505584"/>
            <a:ext cx="6222203" cy="512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09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88" y="1398397"/>
            <a:ext cx="10728960" cy="1325563"/>
          </a:xfrm>
        </p:spPr>
        <p:txBody>
          <a:bodyPr>
            <a:normAutofit/>
          </a:bodyPr>
          <a:lstStyle/>
          <a:p>
            <a:r>
              <a:rPr lang="lt-LT" dirty="0"/>
              <a:t>Trys erdvės koordinatės </a:t>
            </a:r>
            <a:br>
              <a:rPr lang="lt-LT" dirty="0"/>
            </a:br>
            <a:r>
              <a:rPr lang="lt-LT" dirty="0"/>
              <a:t>ir laikas sudaro keturmatį pasaulį - erdvėlaikį</a:t>
            </a:r>
            <a:r>
              <a:rPr lang="lt-LT" dirty="0" smtClean="0"/>
              <a:t>.</a:t>
            </a:r>
            <a:endParaRPr lang="lt-LT" dirty="0"/>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53912" y="3034409"/>
            <a:ext cx="4302869" cy="3160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5528" y="3849624"/>
            <a:ext cx="3776471" cy="1384995"/>
          </a:xfrm>
          <a:prstGeom prst="rect">
            <a:avLst/>
          </a:prstGeom>
          <a:noFill/>
        </p:spPr>
        <p:txBody>
          <a:bodyPr wrap="square" rtlCol="0">
            <a:spAutoFit/>
          </a:bodyPr>
          <a:lstStyle/>
          <a:p>
            <a:r>
              <a:rPr lang="lt-LT" sz="2800" b="1" dirty="0" smtClean="0">
                <a:solidFill>
                  <a:srgbClr val="00B050"/>
                </a:solidFill>
              </a:rPr>
              <a:t>Diskusija</a:t>
            </a:r>
            <a:r>
              <a:rPr lang="lt-LT" sz="2800" dirty="0" smtClean="0">
                <a:solidFill>
                  <a:srgbClr val="00B050"/>
                </a:solidFill>
              </a:rPr>
              <a:t>: kodėl </a:t>
            </a:r>
            <a:r>
              <a:rPr lang="lt-LT" sz="2800" dirty="0" smtClean="0">
                <a:solidFill>
                  <a:srgbClr val="00B050"/>
                </a:solidFill>
              </a:rPr>
              <a:t>m</a:t>
            </a:r>
            <a:r>
              <a:rPr lang="en-US" sz="2800" dirty="0" smtClean="0">
                <a:solidFill>
                  <a:srgbClr val="00B050"/>
                </a:solidFill>
              </a:rPr>
              <a:t>ums</a:t>
            </a:r>
            <a:r>
              <a:rPr lang="lt-LT" sz="2800" dirty="0" smtClean="0">
                <a:solidFill>
                  <a:srgbClr val="00B050"/>
                </a:solidFill>
              </a:rPr>
              <a:t> </a:t>
            </a:r>
            <a:r>
              <a:rPr lang="en-US" sz="2800" dirty="0" err="1" smtClean="0">
                <a:solidFill>
                  <a:srgbClr val="00B050"/>
                </a:solidFill>
              </a:rPr>
              <a:t>sud</a:t>
            </a:r>
            <a:r>
              <a:rPr lang="lt-LT" sz="2800" dirty="0" smtClean="0">
                <a:solidFill>
                  <a:srgbClr val="00B050"/>
                </a:solidFill>
              </a:rPr>
              <a:t>ė</a:t>
            </a:r>
            <a:r>
              <a:rPr lang="en-US" sz="2800" dirty="0" err="1" smtClean="0">
                <a:solidFill>
                  <a:srgbClr val="00B050"/>
                </a:solidFill>
              </a:rPr>
              <a:t>tinga</a:t>
            </a:r>
            <a:r>
              <a:rPr lang="lt-LT" sz="2800" dirty="0" smtClean="0">
                <a:solidFill>
                  <a:srgbClr val="00B050"/>
                </a:solidFill>
              </a:rPr>
              <a:t> </a:t>
            </a:r>
            <a:r>
              <a:rPr lang="lt-LT" sz="2800" dirty="0" smtClean="0">
                <a:solidFill>
                  <a:srgbClr val="00B050"/>
                </a:solidFill>
              </a:rPr>
              <a:t>įsivaizduoti </a:t>
            </a:r>
            <a:r>
              <a:rPr lang="lt-LT" sz="2800" dirty="0" smtClean="0">
                <a:solidFill>
                  <a:srgbClr val="00B050"/>
                </a:solidFill>
              </a:rPr>
              <a:t>ervėlaikį?</a:t>
            </a:r>
            <a:endParaRPr lang="lt-LT" sz="2800" dirty="0">
              <a:solidFill>
                <a:srgbClr val="00B050"/>
              </a:solidFill>
            </a:endParaRPr>
          </a:p>
        </p:txBody>
      </p:sp>
    </p:spTree>
    <p:extLst>
      <p:ext uri="{BB962C8B-B14F-4D97-AF65-F5344CB8AC3E}">
        <p14:creationId xmlns:p14="http://schemas.microsoft.com/office/powerpoint/2010/main" val="1925861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Bendroji reliatyvumo teorija </a:t>
            </a:r>
          </a:p>
        </p:txBody>
      </p:sp>
      <p:sp>
        <p:nvSpPr>
          <p:cNvPr id="3" name="Content Placeholder 2"/>
          <p:cNvSpPr>
            <a:spLocks noGrp="1"/>
          </p:cNvSpPr>
          <p:nvPr>
            <p:ph idx="1"/>
          </p:nvPr>
        </p:nvSpPr>
        <p:spPr/>
        <p:txBody>
          <a:bodyPr/>
          <a:lstStyle/>
          <a:p>
            <a:r>
              <a:rPr lang="lt-LT" dirty="0" smtClean="0"/>
              <a:t>Kūno </a:t>
            </a:r>
            <a:r>
              <a:rPr lang="lt-LT" dirty="0"/>
              <a:t>masė įeina į du dėsnius - visuotinės traukos ir II </a:t>
            </a:r>
            <a:r>
              <a:rPr lang="lt-LT" dirty="0" smtClean="0"/>
              <a:t>Niutono.</a:t>
            </a:r>
          </a:p>
          <a:p>
            <a:r>
              <a:rPr lang="lt-LT" dirty="0" smtClean="0"/>
              <a:t>Kuo </a:t>
            </a:r>
            <a:r>
              <a:rPr lang="lt-LT" dirty="0"/>
              <a:t>didesnė kūno masė, tuo stipriau jis traukia kitus kūnus</a:t>
            </a:r>
            <a:r>
              <a:rPr lang="lt-LT" dirty="0" smtClean="0"/>
              <a:t>.</a:t>
            </a:r>
          </a:p>
          <a:p>
            <a:r>
              <a:rPr lang="lt-LT" dirty="0" smtClean="0"/>
              <a:t>Didesnės </a:t>
            </a:r>
            <a:r>
              <a:rPr lang="lt-LT" dirty="0"/>
              <a:t>masės kūnas yra inertiškesnis - labiau priešinasi išoriniam </a:t>
            </a:r>
            <a:r>
              <a:rPr lang="lt-LT" dirty="0" smtClean="0"/>
              <a:t>poveikiui</a:t>
            </a:r>
            <a:r>
              <a:rPr lang="lt-LT" dirty="0"/>
              <a:t>, keičiančiam kūno judėjimo greitį. </a:t>
            </a:r>
            <a:endParaRPr lang="lt-LT" dirty="0" smtClean="0"/>
          </a:p>
          <a:p>
            <a:r>
              <a:rPr lang="lt-LT" b="1" dirty="0" smtClean="0"/>
              <a:t>Gravitacinė </a:t>
            </a:r>
            <a:r>
              <a:rPr lang="lt-LT" b="1" dirty="0"/>
              <a:t>ir inercinė masės yra ne tik lygios, bet ir </a:t>
            </a:r>
            <a:r>
              <a:rPr lang="lt-LT" b="1" dirty="0" smtClean="0"/>
              <a:t>ekvivalentiškos </a:t>
            </a:r>
            <a:r>
              <a:rPr lang="lt-LT" b="1" dirty="0"/>
              <a:t>- tai svarbiausias bendrosios reliatyvumo teorijos </a:t>
            </a:r>
            <a:r>
              <a:rPr lang="lt-LT" b="1" dirty="0" smtClean="0"/>
              <a:t>principas.</a:t>
            </a:r>
            <a:endParaRPr lang="lt-LT" b="1" dirty="0"/>
          </a:p>
        </p:txBody>
      </p:sp>
    </p:spTree>
    <p:extLst>
      <p:ext uri="{BB962C8B-B14F-4D97-AF65-F5344CB8AC3E}">
        <p14:creationId xmlns:p14="http://schemas.microsoft.com/office/powerpoint/2010/main" val="2266557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hlinkClick r:id="rId3"/>
              </a:rPr>
              <a:t>www.youtube.com/watch?app=desktop&amp;v=PE7fWwP3Wlc</a:t>
            </a:r>
            <a:r>
              <a:rPr lang="lt-LT" dirty="0" smtClean="0"/>
              <a:t> </a:t>
            </a:r>
            <a:endParaRPr lang="lt-LT" dirty="0"/>
          </a:p>
        </p:txBody>
      </p:sp>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44662" y="1825625"/>
            <a:ext cx="8702676"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50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r>
              <a:rPr lang="lt-LT" dirty="0"/>
              <a:t>Jei sistema juda su pagreičiu, erdvė ir </a:t>
            </a:r>
            <a:r>
              <a:rPr lang="lt-LT" dirty="0" smtClean="0"/>
              <a:t>laikas </a:t>
            </a:r>
            <a:r>
              <a:rPr lang="lt-LT" dirty="0"/>
              <a:t>ne tik persiskirsto tarpusavyje, bet ir išsikreipia. </a:t>
            </a:r>
            <a:endParaRPr lang="lt-LT" dirty="0" smtClean="0"/>
          </a:p>
          <a:p>
            <a:r>
              <a:rPr lang="lt-LT" dirty="0" smtClean="0"/>
              <a:t>Gravitacijos </a:t>
            </a:r>
            <a:r>
              <a:rPr lang="lt-LT" dirty="0"/>
              <a:t>laukas </a:t>
            </a:r>
            <a:r>
              <a:rPr lang="lt-LT" dirty="0" smtClean="0"/>
              <a:t>taip </a:t>
            </a:r>
            <a:r>
              <a:rPr lang="lt-LT" dirty="0"/>
              <a:t>pat keičia erdvės ir laiko savybes</a:t>
            </a:r>
            <a:r>
              <a:rPr lang="lt-LT" dirty="0" smtClean="0"/>
              <a:t>.</a:t>
            </a:r>
          </a:p>
          <a:p>
            <a:r>
              <a:rPr lang="lt-LT" b="1" dirty="0" smtClean="0"/>
              <a:t>Kūnai </a:t>
            </a:r>
            <a:r>
              <a:rPr lang="lt-LT" b="1" dirty="0"/>
              <a:t>iškreipia juos supančią erdvę bei laiką (tiksliau - </a:t>
            </a:r>
            <a:r>
              <a:rPr lang="lt-LT" b="1" dirty="0">
                <a:solidFill>
                  <a:srgbClr val="00B050"/>
                </a:solidFill>
              </a:rPr>
              <a:t>keturmatį erdvėlaikį</a:t>
            </a:r>
            <a:r>
              <a:rPr lang="lt-LT" b="1" dirty="0"/>
              <a:t>) </a:t>
            </a:r>
            <a:r>
              <a:rPr lang="lt-LT" b="1" dirty="0" smtClean="0"/>
              <a:t>ir </a:t>
            </a:r>
            <a:r>
              <a:rPr lang="lt-LT" b="1" dirty="0"/>
              <a:t>tai pasireiškia kaip visuotinė kūnų trauka. </a:t>
            </a:r>
            <a:endParaRPr lang="lt-LT" b="1" dirty="0" smtClean="0"/>
          </a:p>
          <a:p>
            <a:r>
              <a:rPr lang="lt-LT" dirty="0"/>
              <a:t>Iškreipta tiesė yra kreivė, iškreipta plokštuma (dvimatė erdvė) yra išgaubtas, įgaubtas ar kitoks kreivas paviršius. Įsivaizduoti iškreiptą trimatę (o tuo labiau - keturmatę) erdvę kur kas sunkiau</a:t>
            </a:r>
            <a:r>
              <a:rPr lang="lt-LT" dirty="0" smtClean="0"/>
              <a:t>.</a:t>
            </a:r>
            <a:endParaRPr lang="lt-LT" dirty="0"/>
          </a:p>
        </p:txBody>
      </p:sp>
    </p:spTree>
    <p:extLst>
      <p:ext uri="{BB962C8B-B14F-4D97-AF65-F5344CB8AC3E}">
        <p14:creationId xmlns:p14="http://schemas.microsoft.com/office/powerpoint/2010/main" val="15633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Prisiminkime:</a:t>
            </a:r>
            <a:endParaRPr lang="lt-LT" dirty="0"/>
          </a:p>
        </p:txBody>
      </p:sp>
      <p:sp>
        <p:nvSpPr>
          <p:cNvPr id="3" name="Content Placeholder 2"/>
          <p:cNvSpPr>
            <a:spLocks noGrp="1"/>
          </p:cNvSpPr>
          <p:nvPr>
            <p:ph idx="1"/>
          </p:nvPr>
        </p:nvSpPr>
        <p:spPr/>
        <p:txBody>
          <a:bodyPr/>
          <a:lstStyle/>
          <a:p>
            <a:r>
              <a:rPr lang="lt-LT" b="1" dirty="0">
                <a:solidFill>
                  <a:srgbClr val="A44E4C"/>
                </a:solidFill>
                <a:latin typeface="Palemonas"/>
              </a:rPr>
              <a:t>Galilei reliatyvumo </a:t>
            </a:r>
            <a:r>
              <a:rPr lang="lt-LT" b="1" dirty="0" smtClean="0">
                <a:solidFill>
                  <a:srgbClr val="A44E4C"/>
                </a:solidFill>
                <a:latin typeface="Palemonas"/>
              </a:rPr>
              <a:t>principas:</a:t>
            </a:r>
            <a:r>
              <a:rPr lang="lt-LT" dirty="0">
                <a:latin typeface="Palemonas"/>
              </a:rPr>
              <a:t> visose </a:t>
            </a:r>
            <a:r>
              <a:rPr lang="lt-LT" b="1" dirty="0">
                <a:latin typeface="Palemonas"/>
              </a:rPr>
              <a:t>inercinėse</a:t>
            </a:r>
            <a:r>
              <a:rPr lang="lt-LT" dirty="0">
                <a:latin typeface="Palemonas"/>
              </a:rPr>
              <a:t> atskaitos sistemose mechaniniai reiškiniai </a:t>
            </a:r>
            <a:r>
              <a:rPr lang="lt-LT" b="1" dirty="0">
                <a:latin typeface="Palemonas"/>
              </a:rPr>
              <a:t>vyksta vienodai</a:t>
            </a:r>
            <a:r>
              <a:rPr lang="lt-LT" dirty="0">
                <a:latin typeface="Palemonas"/>
              </a:rPr>
              <a:t>, jei pradinės sąlygos vienodos</a:t>
            </a:r>
            <a:r>
              <a:rPr lang="lt-LT" dirty="0" smtClean="0">
                <a:latin typeface="Palemonas"/>
              </a:rPr>
              <a:t>.</a:t>
            </a:r>
          </a:p>
          <a:p>
            <a:r>
              <a:rPr lang="lt-LT" dirty="0" smtClean="0">
                <a:latin typeface="Palemonas"/>
              </a:rPr>
              <a:t>Pavyzdžiui, </a:t>
            </a:r>
            <a:r>
              <a:rPr lang="lt-LT" dirty="0">
                <a:latin typeface="Palemonas"/>
              </a:rPr>
              <a:t>tolygiai ir tiesiai judančiame vagone pradiniu laiko momentu parimęs kūnas (bet judantis Žemės atžvilgiu kartu su vagonu) iš viršaus kris stačiai žemyn kaip ir ne vagone esantis kūnas, krintantis iš to paties aukščio ant Žemės</a:t>
            </a:r>
            <a:r>
              <a:rPr lang="lt-LT" dirty="0" smtClean="0">
                <a:latin typeface="Palemonas"/>
              </a:rPr>
              <a:t>.</a:t>
            </a:r>
          </a:p>
          <a:p>
            <a:r>
              <a:rPr lang="lt-LT" dirty="0" smtClean="0">
                <a:latin typeface="Palemonas"/>
              </a:rPr>
              <a:t>Materialaus </a:t>
            </a:r>
            <a:r>
              <a:rPr lang="lt-LT" dirty="0">
                <a:latin typeface="Palemonas"/>
              </a:rPr>
              <a:t>taško koordinates dviejose inercinėse atskaitos sistemose sieja </a:t>
            </a:r>
            <a:r>
              <a:rPr lang="lt-LT" b="1" dirty="0">
                <a:latin typeface="Palemonas"/>
              </a:rPr>
              <a:t>Galilei </a:t>
            </a:r>
            <a:r>
              <a:rPr lang="lt-LT" b="1" dirty="0" smtClean="0">
                <a:latin typeface="Palemonas"/>
              </a:rPr>
              <a:t>transformacijos</a:t>
            </a:r>
            <a:r>
              <a:rPr lang="lt-LT" dirty="0" smtClean="0">
                <a:latin typeface="Palemonas"/>
              </a:rPr>
              <a:t>.</a:t>
            </a:r>
            <a:endParaRPr lang="lt-LT" dirty="0"/>
          </a:p>
        </p:txBody>
      </p:sp>
    </p:spTree>
    <p:extLst>
      <p:ext uri="{BB962C8B-B14F-4D97-AF65-F5344CB8AC3E}">
        <p14:creationId xmlns:p14="http://schemas.microsoft.com/office/powerpoint/2010/main" val="2181856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hlinkClick r:id="rId2"/>
              </a:rPr>
              <a:t>www.youtube.com/watch?app=desktop&amp;v=tzQC3uYL67U</a:t>
            </a:r>
            <a:r>
              <a:rPr lang="lt-LT" dirty="0" smtClean="0"/>
              <a:t> </a:t>
            </a:r>
            <a:endParaRPr lang="lt-LT"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00785" y="1825625"/>
            <a:ext cx="659042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53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hlinkClick r:id="rId3"/>
              </a:rPr>
              <a:t>www.britannica.com/video/193406/general-relativity</a:t>
            </a:r>
            <a:r>
              <a:rPr lang="lt-LT" dirty="0" smtClean="0"/>
              <a:t> </a:t>
            </a:r>
            <a:endParaRPr lang="lt-LT" dirty="0"/>
          </a:p>
        </p:txBody>
      </p:sp>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898568" y="1825625"/>
            <a:ext cx="10394863"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27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Bendroji reliatyvumo teorija </a:t>
            </a:r>
            <a:endParaRPr lang="lt-LT" dirty="0"/>
          </a:p>
        </p:txBody>
      </p:sp>
      <p:sp>
        <p:nvSpPr>
          <p:cNvPr id="3" name="Content Placeholder 2"/>
          <p:cNvSpPr>
            <a:spLocks noGrp="1"/>
          </p:cNvSpPr>
          <p:nvPr>
            <p:ph idx="1"/>
          </p:nvPr>
        </p:nvSpPr>
        <p:spPr/>
        <p:txBody>
          <a:bodyPr>
            <a:normAutofit/>
          </a:bodyPr>
          <a:lstStyle/>
          <a:p>
            <a:r>
              <a:rPr lang="lt-LT" dirty="0" smtClean="0"/>
              <a:t>paaiškino anomalų Merkurijaus orbitos perihelio slinkimą;</a:t>
            </a:r>
          </a:p>
          <a:p>
            <a:r>
              <a:rPr lang="lt-LT" dirty="0"/>
              <a:t>Merkurijaus orbita sukasi („precesuoja") apie Saulę. Niutono teorija nuspėjo šią precesiją, bet nurodė neteisingą periodo reikšmę</a:t>
            </a:r>
            <a:r>
              <a:rPr lang="lt-LT" dirty="0" smtClean="0"/>
              <a:t>.</a:t>
            </a:r>
          </a:p>
          <a:p>
            <a:r>
              <a:rPr lang="lt-LT" dirty="0" smtClean="0"/>
              <a:t> </a:t>
            </a:r>
            <a:r>
              <a:rPr lang="lt-LT" dirty="0"/>
              <a:t>Einšteino teorija duoda teisingą precesijos </a:t>
            </a:r>
            <a:r>
              <a:rPr lang="lt-LT" dirty="0" smtClean="0"/>
              <a:t>periodą.</a:t>
            </a:r>
          </a:p>
          <a:p>
            <a:endParaRPr lang="lt-LT" dirty="0" smtClean="0"/>
          </a:p>
          <a:p>
            <a:endParaRPr lang="lt-LT" dirty="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410" y="3831336"/>
            <a:ext cx="3727481" cy="265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59536" y="4672584"/>
            <a:ext cx="7050024" cy="1569660"/>
          </a:xfrm>
          <a:prstGeom prst="rect">
            <a:avLst/>
          </a:prstGeom>
        </p:spPr>
        <p:txBody>
          <a:bodyPr wrap="square">
            <a:spAutoFit/>
          </a:bodyPr>
          <a:lstStyle/>
          <a:p>
            <a:r>
              <a:rPr lang="lt-LT" sz="2400" dirty="0">
                <a:solidFill>
                  <a:schemeClr val="accent5">
                    <a:lumMod val="50000"/>
                  </a:schemeClr>
                </a:solidFill>
              </a:rPr>
              <a:t>Merkurijus skrieja </a:t>
            </a:r>
            <a:r>
              <a:rPr lang="lt-LT" sz="2400" dirty="0" smtClean="0">
                <a:solidFill>
                  <a:schemeClr val="accent5">
                    <a:lumMod val="50000"/>
                  </a:schemeClr>
                </a:solidFill>
              </a:rPr>
              <a:t>aplink </a:t>
            </a:r>
            <a:r>
              <a:rPr lang="lt-LT" sz="2400" dirty="0">
                <a:solidFill>
                  <a:schemeClr val="accent5">
                    <a:lumMod val="50000"/>
                  </a:schemeClr>
                </a:solidFill>
              </a:rPr>
              <a:t>Saulę elipse, o ta </a:t>
            </a:r>
            <a:r>
              <a:rPr lang="lt-LT" sz="2400" dirty="0" smtClean="0">
                <a:solidFill>
                  <a:schemeClr val="accent5">
                    <a:lumMod val="50000"/>
                  </a:schemeClr>
                </a:solidFill>
              </a:rPr>
              <a:t>elipsė </a:t>
            </a:r>
            <a:r>
              <a:rPr lang="lt-LT" sz="2400" dirty="0">
                <a:solidFill>
                  <a:schemeClr val="accent5">
                    <a:lumMod val="50000"/>
                  </a:schemeClr>
                </a:solidFill>
              </a:rPr>
              <a:t>irgi sukasi aplink Saulę, tad </a:t>
            </a:r>
            <a:r>
              <a:rPr lang="lt-LT" sz="2400" dirty="0" smtClean="0">
                <a:solidFill>
                  <a:schemeClr val="accent5">
                    <a:lumMod val="50000"/>
                  </a:schemeClr>
                </a:solidFill>
              </a:rPr>
              <a:t>Merkurijus </a:t>
            </a:r>
            <a:r>
              <a:rPr lang="lt-LT" sz="2400" dirty="0">
                <a:solidFill>
                  <a:schemeClr val="accent5">
                    <a:lumMod val="50000"/>
                  </a:schemeClr>
                </a:solidFill>
              </a:rPr>
              <a:t>juda sudėtinga </a:t>
            </a:r>
            <a:r>
              <a:rPr lang="lt-LT" sz="2400" dirty="0" smtClean="0">
                <a:solidFill>
                  <a:schemeClr val="accent5">
                    <a:lumMod val="50000"/>
                  </a:schemeClr>
                </a:solidFill>
              </a:rPr>
              <a:t>trajektorija, primenančia </a:t>
            </a:r>
            <a:r>
              <a:rPr lang="lt-LT" sz="2400" dirty="0">
                <a:solidFill>
                  <a:schemeClr val="accent5">
                    <a:lumMod val="50000"/>
                  </a:schemeClr>
                </a:solidFill>
              </a:rPr>
              <a:t>rozetę </a:t>
            </a:r>
            <a:r>
              <a:rPr lang="lt-LT" sz="2400" dirty="0" smtClean="0">
                <a:solidFill>
                  <a:schemeClr val="accent5">
                    <a:lumMod val="50000"/>
                  </a:schemeClr>
                </a:solidFill>
              </a:rPr>
              <a:t>(</a:t>
            </a:r>
            <a:r>
              <a:rPr lang="lt-LT" sz="2400" dirty="0">
                <a:solidFill>
                  <a:schemeClr val="accent5">
                    <a:lumMod val="50000"/>
                  </a:schemeClr>
                </a:solidFill>
              </a:rPr>
              <a:t>stilizuotą gėlės žiedo </a:t>
            </a:r>
            <a:r>
              <a:rPr lang="lt-LT" sz="2400" dirty="0" smtClean="0">
                <a:solidFill>
                  <a:schemeClr val="accent5">
                    <a:lumMod val="50000"/>
                  </a:schemeClr>
                </a:solidFill>
              </a:rPr>
              <a:t>pavidalo ornamentą.</a:t>
            </a:r>
            <a:endParaRPr lang="lt-LT" sz="2400" dirty="0">
              <a:solidFill>
                <a:schemeClr val="accent5">
                  <a:lumMod val="50000"/>
                </a:schemeClr>
              </a:solidFill>
            </a:endParaRPr>
          </a:p>
        </p:txBody>
      </p:sp>
    </p:spTree>
    <p:extLst>
      <p:ext uri="{BB962C8B-B14F-4D97-AF65-F5344CB8AC3E}">
        <p14:creationId xmlns:p14="http://schemas.microsoft.com/office/powerpoint/2010/main" val="610014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Merkurijaus judėjimas</a:t>
            </a:r>
            <a:endParaRPr lang="lt-LT" dirty="0"/>
          </a:p>
        </p:txBody>
      </p:sp>
      <p:sp>
        <p:nvSpPr>
          <p:cNvPr id="3" name="Content Placeholder 2"/>
          <p:cNvSpPr>
            <a:spLocks noGrp="1"/>
          </p:cNvSpPr>
          <p:nvPr>
            <p:ph idx="1"/>
          </p:nvPr>
        </p:nvSpPr>
        <p:spPr/>
        <p:txBody>
          <a:bodyPr>
            <a:normAutofit fontScale="92500" lnSpcReduction="10000"/>
          </a:bodyPr>
          <a:lstStyle/>
          <a:p>
            <a:r>
              <a:rPr lang="lt-LT" dirty="0"/>
              <a:t>Pagal Niutono visuotinės traukos dėsnį vienas kūnas pajunta kito, net </a:t>
            </a:r>
            <a:r>
              <a:rPr lang="lt-LT" dirty="0" smtClean="0"/>
              <a:t>labai nutolusio </a:t>
            </a:r>
            <a:r>
              <a:rPr lang="lt-LT" dirty="0"/>
              <a:t>kūno trauką </a:t>
            </a:r>
            <a:r>
              <a:rPr lang="lt-LT" dirty="0" smtClean="0"/>
              <a:t>akimirksniu.</a:t>
            </a:r>
          </a:p>
          <a:p>
            <a:r>
              <a:rPr lang="lt-LT" dirty="0" smtClean="0"/>
              <a:t>A</a:t>
            </a:r>
            <a:r>
              <a:rPr lang="lt-LT" dirty="0"/>
              <a:t>. Einšteinui įrodžius, kad joks fizikinis </a:t>
            </a:r>
            <a:r>
              <a:rPr lang="lt-LT" dirty="0" smtClean="0"/>
              <a:t>veikimas</a:t>
            </a:r>
            <a:r>
              <a:rPr lang="lt-LT" dirty="0"/>
              <a:t>, taigi ir trauka, negali sklisti greičiau už šviesą, tapo aišku, kad </a:t>
            </a:r>
            <a:r>
              <a:rPr lang="lt-LT" dirty="0" smtClean="0"/>
              <a:t>Niutono </a:t>
            </a:r>
            <a:r>
              <a:rPr lang="lt-LT" dirty="0"/>
              <a:t>dėsnį reikia </a:t>
            </a:r>
            <a:r>
              <a:rPr lang="lt-LT" dirty="0" smtClean="0"/>
              <a:t>taisyti (papildyti).</a:t>
            </a:r>
          </a:p>
          <a:p>
            <a:r>
              <a:rPr lang="lt-LT" dirty="0" smtClean="0"/>
              <a:t>Šviesos </a:t>
            </a:r>
            <a:r>
              <a:rPr lang="lt-LT" dirty="0"/>
              <a:t>greitis yra labai </a:t>
            </a:r>
            <a:r>
              <a:rPr lang="lt-LT" dirty="0" smtClean="0"/>
              <a:t>didelis, tad </a:t>
            </a:r>
            <a:r>
              <a:rPr lang="lt-LT" dirty="0"/>
              <a:t>bent jau Saulės sistemai </a:t>
            </a:r>
            <a:r>
              <a:rPr lang="lt-LT" dirty="0" smtClean="0"/>
              <a:t>tos </a:t>
            </a:r>
            <a:r>
              <a:rPr lang="lt-LT" dirty="0"/>
              <a:t>pataisos turėjo būti labai mažos</a:t>
            </a:r>
            <a:r>
              <a:rPr lang="lt-LT" dirty="0" smtClean="0"/>
              <a:t>.</a:t>
            </a:r>
          </a:p>
          <a:p>
            <a:r>
              <a:rPr lang="lt-LT" dirty="0" smtClean="0"/>
              <a:t>Skaičiuodami </a:t>
            </a:r>
            <a:r>
              <a:rPr lang="lt-LT" dirty="0"/>
              <a:t>pagal Niutono </a:t>
            </a:r>
            <a:r>
              <a:rPr lang="lt-LT" dirty="0" smtClean="0"/>
              <a:t>dėsnį </a:t>
            </a:r>
            <a:r>
              <a:rPr lang="lt-LT" dirty="0"/>
              <a:t>dangaus kūnų judėjimą, astronomai gaudavo labai gerą sutapimą su </a:t>
            </a:r>
            <a:r>
              <a:rPr lang="lt-LT" dirty="0" smtClean="0"/>
              <a:t>stebėjimų rezultatais.</a:t>
            </a:r>
          </a:p>
          <a:p>
            <a:r>
              <a:rPr lang="lt-LT" dirty="0" smtClean="0"/>
              <a:t>Buvo </a:t>
            </a:r>
            <a:r>
              <a:rPr lang="lt-LT" dirty="0"/>
              <a:t>tik vienas nepaaiškintas rezultatas - artimiausios </a:t>
            </a:r>
            <a:r>
              <a:rPr lang="lt-LT" dirty="0" smtClean="0"/>
              <a:t>Saulei </a:t>
            </a:r>
            <a:r>
              <a:rPr lang="lt-LT" dirty="0"/>
              <a:t>Merkurijaus planetos orbita sukosi aplink Saulę greičiau, negu turėjo </a:t>
            </a:r>
            <a:r>
              <a:rPr lang="lt-LT" dirty="0" smtClean="0"/>
              <a:t>suktis </a:t>
            </a:r>
            <a:r>
              <a:rPr lang="lt-LT" dirty="0"/>
              <a:t>dėl gretimų planetų </a:t>
            </a:r>
            <a:r>
              <a:rPr lang="lt-LT" dirty="0" smtClean="0"/>
              <a:t>poveikio.</a:t>
            </a:r>
            <a:endParaRPr lang="lt-LT" dirty="0"/>
          </a:p>
        </p:txBody>
      </p:sp>
    </p:spTree>
    <p:extLst>
      <p:ext uri="{BB962C8B-B14F-4D97-AF65-F5344CB8AC3E}">
        <p14:creationId xmlns:p14="http://schemas.microsoft.com/office/powerpoint/2010/main" val="361643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Bendroji reliatyvumo teorija </a:t>
            </a:r>
            <a:endParaRPr lang="lt-LT" dirty="0"/>
          </a:p>
        </p:txBody>
      </p:sp>
      <p:sp>
        <p:nvSpPr>
          <p:cNvPr id="3" name="Content Placeholder 2"/>
          <p:cNvSpPr>
            <a:spLocks noGrp="1"/>
          </p:cNvSpPr>
          <p:nvPr>
            <p:ph idx="1"/>
          </p:nvPr>
        </p:nvSpPr>
        <p:spPr/>
        <p:txBody>
          <a:bodyPr>
            <a:normAutofit/>
          </a:bodyPr>
          <a:lstStyle/>
          <a:p>
            <a:r>
              <a:rPr lang="lt-LT" dirty="0" smtClean="0"/>
              <a:t>numatė žvaigždės spindulio nuokrypį jam sklindant pro Saulę (1919 patvirtinta stebėjimais);</a:t>
            </a:r>
          </a:p>
          <a:p>
            <a:r>
              <a:rPr lang="lt-LT" dirty="0" smtClean="0"/>
              <a:t>patvirtino spinduliuojančio atomo dažnio raudonąjį poslinkį Žemės gravitacijos lauke;</a:t>
            </a:r>
          </a:p>
          <a:p>
            <a:r>
              <a:rPr lang="lt-LT" dirty="0" smtClean="0"/>
              <a:t>patvirtino radaro signalo, atsispindėjusio nuo Veneros paviršiaus, papildomą vėlinimą dėl to, kad Saulė iškreivina erdvėlaikį. </a:t>
            </a:r>
            <a:endParaRPr lang="lt-LT" dirty="0"/>
          </a:p>
        </p:txBody>
      </p:sp>
    </p:spTree>
    <p:extLst>
      <p:ext uri="{BB962C8B-B14F-4D97-AF65-F5344CB8AC3E}">
        <p14:creationId xmlns:p14="http://schemas.microsoft.com/office/powerpoint/2010/main" val="811747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Bendroji reliatyvumo teorija </a:t>
            </a:r>
            <a:endParaRPr lang="lt-LT" dirty="0"/>
          </a:p>
        </p:txBody>
      </p:sp>
      <p:sp>
        <p:nvSpPr>
          <p:cNvPr id="3" name="Content Placeholder 2"/>
          <p:cNvSpPr>
            <a:spLocks noGrp="1"/>
          </p:cNvSpPr>
          <p:nvPr>
            <p:ph idx="1"/>
          </p:nvPr>
        </p:nvSpPr>
        <p:spPr/>
        <p:txBody>
          <a:bodyPr/>
          <a:lstStyle/>
          <a:p>
            <a:r>
              <a:rPr lang="lt-LT" dirty="0" smtClean="0"/>
              <a:t>tapo mokslo apie Visatos raidą ir sandarą – kosmologijos – teoriniu pagrindu.</a:t>
            </a:r>
          </a:p>
          <a:p>
            <a:r>
              <a:rPr lang="lt-LT" dirty="0" smtClean="0"/>
              <a:t>Reliatyvumo teorija suformulavo stacionariosios Visatos modelį. </a:t>
            </a:r>
            <a:endParaRPr lang="lt-LT" dirty="0"/>
          </a:p>
        </p:txBody>
      </p:sp>
    </p:spTree>
    <p:extLst>
      <p:ext uri="{BB962C8B-B14F-4D97-AF65-F5344CB8AC3E}">
        <p14:creationId xmlns:p14="http://schemas.microsoft.com/office/powerpoint/2010/main" val="1184902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Mokslininkai</a:t>
            </a:r>
            <a:endParaRPr lang="lt-LT" dirty="0"/>
          </a:p>
        </p:txBody>
      </p:sp>
      <p:sp>
        <p:nvSpPr>
          <p:cNvPr id="3" name="Content Placeholder 2"/>
          <p:cNvSpPr>
            <a:spLocks noGrp="1"/>
          </p:cNvSpPr>
          <p:nvPr>
            <p:ph idx="1"/>
          </p:nvPr>
        </p:nvSpPr>
        <p:spPr/>
        <p:txBody>
          <a:bodyPr>
            <a:normAutofit/>
          </a:bodyPr>
          <a:lstStyle/>
          <a:p>
            <a:r>
              <a:rPr lang="lt-LT" dirty="0" smtClean="0"/>
              <a:t>Reliatyvumo teorijos pradininkas H. Minkowski;</a:t>
            </a:r>
          </a:p>
          <a:p>
            <a:r>
              <a:rPr lang="lt-LT" dirty="0" smtClean="0"/>
              <a:t>pirmines idėjas kėlė H. A. Lorentzas ir J. H. Poincaré;</a:t>
            </a:r>
          </a:p>
          <a:p>
            <a:r>
              <a:rPr lang="lt-LT" dirty="0" smtClean="0"/>
              <a:t>specialiąją reliatyvumo teoriją 1905 suformulavo A. Einsteinas;</a:t>
            </a:r>
          </a:p>
          <a:p>
            <a:r>
              <a:rPr lang="lt-LT" dirty="0" smtClean="0"/>
              <a:t>1907–16 </a:t>
            </a:r>
            <a:r>
              <a:rPr lang="lt-LT" dirty="0"/>
              <a:t>A. Einsteinas</a:t>
            </a:r>
            <a:r>
              <a:rPr lang="lt-LT" dirty="0" smtClean="0"/>
              <a:t> apibendrino reliatyvumo teoriją neinercinėms sistemoms ir sukūrė bendrąją reliatyvumo teoriją.</a:t>
            </a:r>
            <a:endParaRPr lang="lt-LT" dirty="0"/>
          </a:p>
        </p:txBody>
      </p:sp>
    </p:spTree>
    <p:extLst>
      <p:ext uri="{BB962C8B-B14F-4D97-AF65-F5344CB8AC3E}">
        <p14:creationId xmlns:p14="http://schemas.microsoft.com/office/powerpoint/2010/main" val="387900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Hermann Minkowski</a:t>
            </a:r>
            <a:endParaRPr lang="lt-LT" dirty="0"/>
          </a:p>
        </p:txBody>
      </p:sp>
      <p:sp>
        <p:nvSpPr>
          <p:cNvPr id="3" name="Content Placeholder 2"/>
          <p:cNvSpPr>
            <a:spLocks noGrp="1"/>
          </p:cNvSpPr>
          <p:nvPr>
            <p:ph idx="1"/>
          </p:nvPr>
        </p:nvSpPr>
        <p:spPr/>
        <p:txBody>
          <a:bodyPr/>
          <a:lstStyle/>
          <a:p>
            <a:r>
              <a:rPr lang="lt-LT" dirty="0" smtClean="0"/>
              <a:t>(Hermanas Minkòvskis) vokiečių matematikas ir fizikas, vienas reliatyvumo teorijos pradininkų. O. Minkowskio brolis.</a:t>
            </a:r>
          </a:p>
          <a:p>
            <a:r>
              <a:rPr lang="lt-LT" b="1" dirty="0" smtClean="0"/>
              <a:t>Gimė</a:t>
            </a:r>
            <a:r>
              <a:rPr lang="lt-LT" dirty="0" smtClean="0"/>
              <a:t> 1864 06 22 </a:t>
            </a:r>
            <a:r>
              <a:rPr lang="lt-LT" b="1" dirty="0" smtClean="0"/>
              <a:t>Aleksote (Kaune). </a:t>
            </a:r>
            <a:endParaRPr lang="lt-LT"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633" y="3844378"/>
            <a:ext cx="5833979" cy="248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928" y="3880906"/>
            <a:ext cx="1739488" cy="243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048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LIETUVOJE</a:t>
            </a:r>
            <a:endParaRPr lang="lt-LT" dirty="0"/>
          </a:p>
        </p:txBody>
      </p:sp>
      <p:sp>
        <p:nvSpPr>
          <p:cNvPr id="3" name="Content Placeholder 2"/>
          <p:cNvSpPr>
            <a:spLocks noGrp="1"/>
          </p:cNvSpPr>
          <p:nvPr>
            <p:ph idx="1"/>
          </p:nvPr>
        </p:nvSpPr>
        <p:spPr>
          <a:xfrm>
            <a:off x="987381" y="1645277"/>
            <a:ext cx="10809668" cy="4525963"/>
          </a:xfrm>
        </p:spPr>
        <p:txBody>
          <a:bodyPr/>
          <a:lstStyle/>
          <a:p>
            <a:r>
              <a:rPr lang="lt-LT" dirty="0" smtClean="0"/>
              <a:t>reliatyvumo teoriją 1926 pradėjo nagrinėti V. Čepinskis.</a:t>
            </a:r>
          </a:p>
          <a:p>
            <a:r>
              <a:rPr lang="lt-LT" dirty="0" smtClean="0"/>
              <a:t>Po II pasaulinio karo apie reliatyvumo teoriją rašė ir ją dėstė A. Jucys, K. Baršauskas, V.Kybartas, J. A. Martišius ir kiti.</a:t>
            </a:r>
          </a:p>
          <a:p>
            <a:r>
              <a:rPr lang="lt-LT" dirty="0" smtClean="0"/>
              <a:t>1984 Vilniaus pedagoginiame universitete K.Pyragas subūrė mokslininkų grupę reliatyvumo teorijos klausimams nagrinėti.</a:t>
            </a:r>
            <a:endParaRPr lang="lt-LT" dirty="0"/>
          </a:p>
        </p:txBody>
      </p:sp>
    </p:spTree>
    <p:extLst>
      <p:ext uri="{BB962C8B-B14F-4D97-AF65-F5344CB8AC3E}">
        <p14:creationId xmlns:p14="http://schemas.microsoft.com/office/powerpoint/2010/main" val="1919217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www.britannica.com/science/general-relativity/images-videos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8691" y="1825625"/>
            <a:ext cx="7994618"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031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Galilei </a:t>
            </a:r>
            <a:r>
              <a:rPr lang="lt-LT" dirty="0" smtClean="0"/>
              <a:t>transformacijos:</a:t>
            </a:r>
            <a:endParaRPr lang="lt-LT" dirty="0"/>
          </a:p>
        </p:txBody>
      </p:sp>
      <p:sp>
        <p:nvSpPr>
          <p:cNvPr id="3" name="Content Placeholder 2"/>
          <p:cNvSpPr>
            <a:spLocks noGrp="1"/>
          </p:cNvSpPr>
          <p:nvPr>
            <p:ph idx="1"/>
          </p:nvPr>
        </p:nvSpPr>
        <p:spPr>
          <a:xfrm>
            <a:off x="838200" y="1581912"/>
            <a:ext cx="10515600" cy="4595051"/>
          </a:xfrm>
        </p:spPr>
        <p:txBody>
          <a:bodyPr/>
          <a:lstStyle/>
          <a:p>
            <a:pPr marL="0" indent="0" algn="ctr">
              <a:buNone/>
            </a:pPr>
            <a:r>
              <a:rPr lang="pl-PL" i="1" dirty="0">
                <a:latin typeface="Palemonas"/>
              </a:rPr>
              <a:t>x</a:t>
            </a:r>
            <a:r>
              <a:rPr lang="pl-PL" dirty="0">
                <a:latin typeface="Palemonas"/>
              </a:rPr>
              <a:t> = </a:t>
            </a:r>
            <a:r>
              <a:rPr lang="pl-PL" i="1" dirty="0">
                <a:latin typeface="Palemonas"/>
              </a:rPr>
              <a:t>x</a:t>
            </a:r>
            <a:r>
              <a:rPr lang="pl-PL" dirty="0">
                <a:latin typeface="Palemonas"/>
              </a:rPr>
              <a:t>′ + </a:t>
            </a:r>
            <a:r>
              <a:rPr lang="pl-PL" i="1" dirty="0">
                <a:latin typeface="Palemonas"/>
              </a:rPr>
              <a:t>ut</a:t>
            </a:r>
            <a:r>
              <a:rPr lang="pl-PL" dirty="0" smtClean="0">
                <a:latin typeface="Palemonas"/>
              </a:rPr>
              <a:t>,</a:t>
            </a:r>
            <a:endParaRPr lang="lt-LT" dirty="0" smtClean="0">
              <a:latin typeface="Palemonas"/>
            </a:endParaRPr>
          </a:p>
          <a:p>
            <a:pPr marL="0" indent="0" algn="ctr">
              <a:buNone/>
            </a:pPr>
            <a:r>
              <a:rPr lang="pl-PL" i="1" dirty="0" smtClean="0">
                <a:latin typeface="Palemonas"/>
              </a:rPr>
              <a:t>y</a:t>
            </a:r>
            <a:r>
              <a:rPr lang="pl-PL" dirty="0">
                <a:latin typeface="Palemonas"/>
              </a:rPr>
              <a:t> = </a:t>
            </a:r>
            <a:r>
              <a:rPr lang="pl-PL" i="1" dirty="0">
                <a:latin typeface="Palemonas"/>
              </a:rPr>
              <a:t>y</a:t>
            </a:r>
            <a:r>
              <a:rPr lang="pl-PL" dirty="0" smtClean="0">
                <a:latin typeface="Palemonas"/>
              </a:rPr>
              <a:t>′,</a:t>
            </a:r>
            <a:endParaRPr lang="lt-LT" dirty="0" smtClean="0">
              <a:latin typeface="Palemonas"/>
            </a:endParaRPr>
          </a:p>
          <a:p>
            <a:pPr marL="0" indent="0" algn="ctr">
              <a:buNone/>
            </a:pPr>
            <a:r>
              <a:rPr lang="pl-PL" i="1" dirty="0" smtClean="0">
                <a:latin typeface="Palemonas"/>
              </a:rPr>
              <a:t>z</a:t>
            </a:r>
            <a:r>
              <a:rPr lang="pl-PL" dirty="0">
                <a:latin typeface="Palemonas"/>
              </a:rPr>
              <a:t> = </a:t>
            </a:r>
            <a:r>
              <a:rPr lang="pl-PL" i="1" dirty="0">
                <a:latin typeface="Palemonas"/>
              </a:rPr>
              <a:t>z</a:t>
            </a:r>
            <a:r>
              <a:rPr lang="pl-PL" dirty="0" smtClean="0">
                <a:latin typeface="Palemonas"/>
              </a:rPr>
              <a:t>′;</a:t>
            </a:r>
            <a:endParaRPr lang="lt-LT" dirty="0" smtClean="0">
              <a:latin typeface="Palemonas"/>
            </a:endParaRPr>
          </a:p>
          <a:p>
            <a:pPr marL="0" indent="0" algn="ctr">
              <a:buNone/>
            </a:pPr>
            <a:r>
              <a:rPr lang="pl-PL" i="1" dirty="0" smtClean="0">
                <a:latin typeface="Palemonas"/>
              </a:rPr>
              <a:t>x</a:t>
            </a:r>
            <a:r>
              <a:rPr lang="pl-PL" dirty="0">
                <a:latin typeface="Palemonas"/>
              </a:rPr>
              <a:t>, </a:t>
            </a:r>
            <a:r>
              <a:rPr lang="pl-PL" i="1" dirty="0">
                <a:latin typeface="Palemonas"/>
              </a:rPr>
              <a:t>y</a:t>
            </a:r>
            <a:r>
              <a:rPr lang="pl-PL" dirty="0">
                <a:latin typeface="Palemonas"/>
              </a:rPr>
              <a:t>, </a:t>
            </a:r>
            <a:r>
              <a:rPr lang="pl-PL" i="1" dirty="0">
                <a:latin typeface="Palemonas"/>
              </a:rPr>
              <a:t>z</a:t>
            </a:r>
            <a:r>
              <a:rPr lang="pl-PL" dirty="0">
                <a:latin typeface="Palemonas"/>
              </a:rPr>
              <a:t> </a:t>
            </a:r>
            <a:r>
              <a:rPr lang="lt-LT" dirty="0" smtClean="0">
                <a:latin typeface="Palemonas"/>
              </a:rPr>
              <a:t>-</a:t>
            </a:r>
            <a:r>
              <a:rPr lang="pl-PL" dirty="0" smtClean="0">
                <a:latin typeface="Palemonas"/>
              </a:rPr>
              <a:t> taško padėt</a:t>
            </a:r>
            <a:r>
              <a:rPr lang="lt-LT" dirty="0" smtClean="0">
                <a:latin typeface="Palemonas"/>
              </a:rPr>
              <a:t>is</a:t>
            </a:r>
            <a:r>
              <a:rPr lang="pl-PL" dirty="0" smtClean="0">
                <a:latin typeface="Palemonas"/>
              </a:rPr>
              <a:t> </a:t>
            </a:r>
            <a:r>
              <a:rPr lang="pl-PL" dirty="0">
                <a:latin typeface="Palemonas"/>
              </a:rPr>
              <a:t>sistemoje </a:t>
            </a:r>
            <a:r>
              <a:rPr lang="pl-PL" i="1" dirty="0" smtClean="0">
                <a:latin typeface="Palemonas"/>
              </a:rPr>
              <a:t>S</a:t>
            </a:r>
            <a:r>
              <a:rPr lang="lt-LT" dirty="0" smtClean="0">
                <a:latin typeface="Palemonas"/>
              </a:rPr>
              <a:t>;</a:t>
            </a:r>
          </a:p>
          <a:p>
            <a:pPr marL="0" indent="0" algn="ctr">
              <a:buNone/>
            </a:pPr>
            <a:r>
              <a:rPr lang="pl-PL" i="1" dirty="0" smtClean="0">
                <a:latin typeface="Palemonas"/>
              </a:rPr>
              <a:t>x</a:t>
            </a:r>
            <a:r>
              <a:rPr lang="pl-PL" dirty="0">
                <a:latin typeface="Palemonas"/>
              </a:rPr>
              <a:t>′, </a:t>
            </a:r>
            <a:r>
              <a:rPr lang="pl-PL" i="1" dirty="0">
                <a:latin typeface="Palemonas"/>
              </a:rPr>
              <a:t>y</a:t>
            </a:r>
            <a:r>
              <a:rPr lang="pl-PL" dirty="0">
                <a:latin typeface="Palemonas"/>
              </a:rPr>
              <a:t>′, </a:t>
            </a:r>
            <a:r>
              <a:rPr lang="pl-PL" i="1" dirty="0">
                <a:latin typeface="Palemonas"/>
              </a:rPr>
              <a:t>z</a:t>
            </a:r>
            <a:r>
              <a:rPr lang="pl-PL" dirty="0">
                <a:latin typeface="Palemonas"/>
              </a:rPr>
              <a:t>′ </a:t>
            </a:r>
            <a:r>
              <a:rPr lang="lt-LT" dirty="0">
                <a:latin typeface="Palemonas"/>
              </a:rPr>
              <a:t>-</a:t>
            </a:r>
            <a:r>
              <a:rPr lang="pl-PL" dirty="0">
                <a:latin typeface="Palemonas"/>
              </a:rPr>
              <a:t> taško padėt</a:t>
            </a:r>
            <a:r>
              <a:rPr lang="lt-LT" dirty="0">
                <a:latin typeface="Palemonas"/>
              </a:rPr>
              <a:t>is</a:t>
            </a:r>
            <a:r>
              <a:rPr lang="pl-PL" dirty="0">
                <a:latin typeface="Palemonas"/>
              </a:rPr>
              <a:t> sistemoje </a:t>
            </a:r>
            <a:r>
              <a:rPr lang="pl-PL" i="1" dirty="0" smtClean="0">
                <a:latin typeface="Palemonas"/>
              </a:rPr>
              <a:t>S</a:t>
            </a:r>
            <a:r>
              <a:rPr lang="pl-PL" dirty="0" smtClean="0">
                <a:latin typeface="Palemonas"/>
              </a:rPr>
              <a:t>′</a:t>
            </a:r>
            <a:r>
              <a:rPr lang="lt-LT" dirty="0" smtClean="0">
                <a:latin typeface="Palemonas"/>
              </a:rPr>
              <a:t>;</a:t>
            </a:r>
          </a:p>
          <a:p>
            <a:pPr marL="0" indent="0" algn="ctr">
              <a:buNone/>
            </a:pPr>
            <a:r>
              <a:rPr lang="lt-LT" dirty="0" smtClean="0">
                <a:latin typeface="Palemonas"/>
              </a:rPr>
              <a:t>t</a:t>
            </a:r>
            <a:r>
              <a:rPr lang="pl-PL" dirty="0" smtClean="0">
                <a:latin typeface="Palemonas"/>
              </a:rPr>
              <a:t>′</a:t>
            </a:r>
            <a:r>
              <a:rPr lang="lt-LT" dirty="0" smtClean="0">
                <a:latin typeface="Palemonas"/>
              </a:rPr>
              <a:t> </a:t>
            </a:r>
            <a:r>
              <a:rPr lang="pl-PL" dirty="0" smtClean="0">
                <a:latin typeface="Palemonas"/>
              </a:rPr>
              <a:t>=</a:t>
            </a:r>
            <a:r>
              <a:rPr lang="lt-LT" dirty="0" smtClean="0">
                <a:latin typeface="Palemonas"/>
              </a:rPr>
              <a:t> t;</a:t>
            </a:r>
          </a:p>
          <a:p>
            <a:pPr marL="0" indent="0" algn="ctr">
              <a:buNone/>
            </a:pPr>
            <a:r>
              <a:rPr lang="pl-PL" i="1" dirty="0" smtClean="0">
                <a:latin typeface="Palemonas"/>
              </a:rPr>
              <a:t>x</a:t>
            </a:r>
            <a:r>
              <a:rPr lang="pl-PL" dirty="0" smtClean="0">
                <a:latin typeface="Palemonas"/>
              </a:rPr>
              <a:t>′</a:t>
            </a:r>
            <a:r>
              <a:rPr lang="lt-LT" dirty="0" smtClean="0">
                <a:latin typeface="Palemonas"/>
              </a:rPr>
              <a:t> </a:t>
            </a:r>
            <a:r>
              <a:rPr lang="pl-PL" dirty="0" smtClean="0">
                <a:latin typeface="Palemonas"/>
              </a:rPr>
              <a:t>=</a:t>
            </a:r>
            <a:r>
              <a:rPr lang="pl-PL" dirty="0">
                <a:latin typeface="Palemonas"/>
              </a:rPr>
              <a:t> </a:t>
            </a:r>
            <a:r>
              <a:rPr lang="pl-PL" i="1" dirty="0" smtClean="0">
                <a:latin typeface="Palemonas"/>
              </a:rPr>
              <a:t>x</a:t>
            </a:r>
            <a:r>
              <a:rPr lang="pl-PL" dirty="0">
                <a:latin typeface="Palemonas"/>
              </a:rPr>
              <a:t> </a:t>
            </a:r>
            <a:r>
              <a:rPr lang="lt-LT" dirty="0" smtClean="0">
                <a:latin typeface="Palemonas"/>
              </a:rPr>
              <a:t>-</a:t>
            </a:r>
            <a:r>
              <a:rPr lang="pl-PL" dirty="0">
                <a:latin typeface="Palemonas"/>
              </a:rPr>
              <a:t> </a:t>
            </a:r>
            <a:r>
              <a:rPr lang="pl-PL" i="1" dirty="0" smtClean="0">
                <a:latin typeface="Palemonas"/>
              </a:rPr>
              <a:t>ut</a:t>
            </a:r>
            <a:r>
              <a:rPr lang="lt-LT" dirty="0" smtClean="0">
                <a:latin typeface="Palemonas"/>
              </a:rPr>
              <a:t>;</a:t>
            </a:r>
          </a:p>
          <a:p>
            <a:pPr marL="0" indent="0" algn="ctr">
              <a:buNone/>
            </a:pPr>
            <a:r>
              <a:rPr lang="lt-LT" b="1" i="1" dirty="0">
                <a:latin typeface="Palemonas"/>
              </a:rPr>
              <a:t>v</a:t>
            </a:r>
            <a:r>
              <a:rPr lang="lt-LT" dirty="0">
                <a:latin typeface="Palemonas"/>
              </a:rPr>
              <a:t> = </a:t>
            </a:r>
            <a:r>
              <a:rPr lang="lt-LT" b="1" i="1" dirty="0">
                <a:latin typeface="Palemonas"/>
              </a:rPr>
              <a:t>v</a:t>
            </a:r>
            <a:r>
              <a:rPr lang="lt-LT" dirty="0">
                <a:latin typeface="Palemonas"/>
              </a:rPr>
              <a:t>′ + </a:t>
            </a:r>
            <a:r>
              <a:rPr lang="lt-LT" b="1" i="1" dirty="0">
                <a:latin typeface="Palemonas"/>
              </a:rPr>
              <a:t>u</a:t>
            </a:r>
            <a:endParaRPr lang="lt-LT" dirty="0">
              <a:latin typeface="Palemonas"/>
            </a:endParaRPr>
          </a:p>
          <a:p>
            <a:endParaRPr lang="lt-LT" dirty="0" smtClean="0">
              <a:latin typeface="Palemonas"/>
            </a:endParaRPr>
          </a:p>
          <a:p>
            <a:endParaRPr lang="lt-LT" dirty="0">
              <a:latin typeface="Palemonas"/>
            </a:endParaRPr>
          </a:p>
          <a:p>
            <a:endParaRPr lang="lt-LT" dirty="0"/>
          </a:p>
        </p:txBody>
      </p:sp>
    </p:spTree>
    <p:extLst>
      <p:ext uri="{BB962C8B-B14F-4D97-AF65-F5344CB8AC3E}">
        <p14:creationId xmlns:p14="http://schemas.microsoft.com/office/powerpoint/2010/main" val="2866661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Inercinė </a:t>
            </a:r>
            <a:r>
              <a:rPr lang="lt-LT" dirty="0"/>
              <a:t>atskaitos sistema</a:t>
            </a:r>
          </a:p>
        </p:txBody>
      </p:sp>
      <p:sp>
        <p:nvSpPr>
          <p:cNvPr id="3" name="Content Placeholder 2"/>
          <p:cNvSpPr>
            <a:spLocks noGrp="1"/>
          </p:cNvSpPr>
          <p:nvPr>
            <p:ph idx="1"/>
          </p:nvPr>
        </p:nvSpPr>
        <p:spPr/>
        <p:txBody>
          <a:bodyPr/>
          <a:lstStyle/>
          <a:p>
            <a:r>
              <a:rPr lang="lt-LT" dirty="0"/>
              <a:t>atskaitos sistema, kurioje mechaninio judėjimo dėsniai yra tokio pat pavidalo, kaip ir jos atžvilgiu </a:t>
            </a:r>
            <a:r>
              <a:rPr lang="lt-LT" b="1" dirty="0"/>
              <a:t>pastoviu greičiu judančioje </a:t>
            </a:r>
            <a:r>
              <a:rPr lang="lt-LT" dirty="0"/>
              <a:t>atskaitos sistemoje</a:t>
            </a:r>
            <a:r>
              <a:rPr lang="lt-LT" dirty="0" smtClean="0"/>
              <a:t>.</a:t>
            </a:r>
          </a:p>
          <a:p>
            <a:r>
              <a:rPr lang="lt-LT" dirty="0" smtClean="0"/>
              <a:t>Kiekviena </a:t>
            </a:r>
            <a:r>
              <a:rPr lang="lt-LT" dirty="0"/>
              <a:t>atskaitos sistema, kuri inercinės atskaitos sistemos atžvilgiu juda pastoviu greičiu, </a:t>
            </a:r>
            <a:r>
              <a:rPr lang="lt-LT" dirty="0" smtClean="0"/>
              <a:t>taip pat </a:t>
            </a:r>
            <a:r>
              <a:rPr lang="lt-LT" dirty="0"/>
              <a:t>yra inercinė atskaitos </a:t>
            </a:r>
            <a:r>
              <a:rPr lang="lt-LT" dirty="0" smtClean="0"/>
              <a:t>sistema</a:t>
            </a:r>
            <a:r>
              <a:rPr lang="lt-LT" dirty="0"/>
              <a:t>. </a:t>
            </a:r>
            <a:endParaRPr lang="lt-LT" dirty="0" smtClean="0"/>
          </a:p>
          <a:p>
            <a:r>
              <a:rPr lang="lt-LT" dirty="0" smtClean="0">
                <a:hlinkClick r:id="rId2"/>
              </a:rPr>
              <a:t>www.youtube.com/watch?v=wD7C4V9smG4</a:t>
            </a:r>
            <a:r>
              <a:rPr lang="lt-LT" dirty="0" smtClean="0"/>
              <a:t> </a:t>
            </a:r>
          </a:p>
          <a:p>
            <a:r>
              <a:rPr lang="lt-LT" dirty="0" smtClean="0">
                <a:hlinkClick r:id="rId3"/>
              </a:rPr>
              <a:t>www.youtube.com/watch?v=ttZCKAMpcAo</a:t>
            </a:r>
            <a:r>
              <a:rPr lang="lt-LT" dirty="0" smtClean="0"/>
              <a:t> </a:t>
            </a:r>
            <a:endParaRPr lang="lt-LT" dirty="0"/>
          </a:p>
        </p:txBody>
      </p:sp>
    </p:spTree>
    <p:extLst>
      <p:ext uri="{BB962C8B-B14F-4D97-AF65-F5344CB8AC3E}">
        <p14:creationId xmlns:p14="http://schemas.microsoft.com/office/powerpoint/2010/main" val="18736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hlinkClick r:id="rId3"/>
              </a:rPr>
              <a:t>www.youtube.com/watch?v=zaXuMhi4y2w</a:t>
            </a:r>
            <a:r>
              <a:rPr lang="lt-LT" dirty="0" smtClean="0"/>
              <a:t> </a:t>
            </a:r>
            <a:endParaRPr lang="lt-LT"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96898" y="1825625"/>
            <a:ext cx="9798203"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172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R</a:t>
            </a:r>
            <a:r>
              <a:rPr lang="lt-LT" dirty="0" smtClean="0"/>
              <a:t>eliatyvùmo teòrija</a:t>
            </a:r>
            <a:endParaRPr lang="lt-LT" dirty="0"/>
          </a:p>
        </p:txBody>
      </p:sp>
      <p:sp>
        <p:nvSpPr>
          <p:cNvPr id="3" name="Content Placeholder 2"/>
          <p:cNvSpPr>
            <a:spLocks noGrp="1"/>
          </p:cNvSpPr>
          <p:nvPr>
            <p:ph idx="1"/>
          </p:nvPr>
        </p:nvSpPr>
        <p:spPr/>
        <p:txBody>
          <a:bodyPr/>
          <a:lstStyle/>
          <a:p>
            <a:r>
              <a:rPr lang="lt-LT" dirty="0" smtClean="0"/>
              <a:t>fizikos teorija, nagrinėjanti erdvės, laiko, materialiųjų objektų ir jų judėjimo sąryšį.</a:t>
            </a:r>
          </a:p>
          <a:p>
            <a:r>
              <a:rPr lang="lt-LT" dirty="0" smtClean="0"/>
              <a:t>Skiriama </a:t>
            </a:r>
            <a:r>
              <a:rPr lang="lt-LT" b="1" dirty="0" smtClean="0"/>
              <a:t>specialioji ir bendroji </a:t>
            </a:r>
            <a:r>
              <a:rPr lang="lt-LT" dirty="0" smtClean="0"/>
              <a:t>reliatyvumo teorija. </a:t>
            </a:r>
            <a:endParaRPr lang="lt-LT" dirty="0"/>
          </a:p>
        </p:txBody>
      </p:sp>
    </p:spTree>
    <p:extLst>
      <p:ext uri="{BB962C8B-B14F-4D97-AF65-F5344CB8AC3E}">
        <p14:creationId xmlns:p14="http://schemas.microsoft.com/office/powerpoint/2010/main" val="19005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Specialioji reliatyvumo teorija </a:t>
            </a:r>
            <a:endParaRPr lang="lt-LT" dirty="0"/>
          </a:p>
        </p:txBody>
      </p:sp>
      <p:sp>
        <p:nvSpPr>
          <p:cNvPr id="3" name="Content Placeholder 2"/>
          <p:cNvSpPr>
            <a:spLocks noGrp="1"/>
          </p:cNvSpPr>
          <p:nvPr>
            <p:ph idx="1"/>
          </p:nvPr>
        </p:nvSpPr>
        <p:spPr/>
        <p:txBody>
          <a:bodyPr/>
          <a:lstStyle/>
          <a:p>
            <a:r>
              <a:rPr lang="lt-LT" dirty="0" smtClean="0"/>
              <a:t>nagrinėja kūnų judėjimą bet kuriais fiziškai leidžiamais greičiais (taip pat ir artimais šviesos greičiui), nepaisydama materialiųjų objektų įtakos erdvėlaikio savybėms.</a:t>
            </a:r>
          </a:p>
          <a:p>
            <a:r>
              <a:rPr lang="lt-LT" b="1" dirty="0" smtClean="0"/>
              <a:t>Grindžiama dviem stebėjimus ir eksperimentinius rezultatus apibendrinančiais postulatais.</a:t>
            </a:r>
            <a:endParaRPr lang="lt-LT" b="1" dirty="0"/>
          </a:p>
        </p:txBody>
      </p:sp>
    </p:spTree>
    <p:extLst>
      <p:ext uri="{BB962C8B-B14F-4D97-AF65-F5344CB8AC3E}">
        <p14:creationId xmlns:p14="http://schemas.microsoft.com/office/powerpoint/2010/main" val="2852904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Pirmasis postulatas </a:t>
            </a:r>
            <a:endParaRPr lang="lt-LT" dirty="0"/>
          </a:p>
        </p:txBody>
      </p:sp>
      <p:sp>
        <p:nvSpPr>
          <p:cNvPr id="3" name="Content Placeholder 2"/>
          <p:cNvSpPr>
            <a:spLocks noGrp="1"/>
          </p:cNvSpPr>
          <p:nvPr>
            <p:ph idx="1"/>
          </p:nvPr>
        </p:nvSpPr>
        <p:spPr/>
        <p:txBody>
          <a:bodyPr/>
          <a:lstStyle/>
          <a:p>
            <a:r>
              <a:rPr lang="lt-LT" dirty="0" smtClean="0"/>
              <a:t>jokiais fizikiniais bandymais negalima nustatyti, ar inercinė sistema juda tiesiai ir tolygiai, ar ji yra rimties būsenos (reliatyvumo principas).</a:t>
            </a:r>
          </a:p>
          <a:p>
            <a:r>
              <a:rPr lang="lt-LT" dirty="0" smtClean="0"/>
              <a:t>Pirmasis postulatas apibendrina santykinį dviejų sistemų judėjimą.</a:t>
            </a:r>
            <a:endParaRPr lang="lt-LT" dirty="0"/>
          </a:p>
        </p:txBody>
      </p:sp>
    </p:spTree>
    <p:extLst>
      <p:ext uri="{BB962C8B-B14F-4D97-AF65-F5344CB8AC3E}">
        <p14:creationId xmlns:p14="http://schemas.microsoft.com/office/powerpoint/2010/main" val="2525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Antrasis postulatas </a:t>
            </a:r>
            <a:endParaRPr lang="lt-LT" dirty="0"/>
          </a:p>
        </p:txBody>
      </p:sp>
      <p:sp>
        <p:nvSpPr>
          <p:cNvPr id="3" name="Content Placeholder 2"/>
          <p:cNvSpPr>
            <a:spLocks noGrp="1"/>
          </p:cNvSpPr>
          <p:nvPr>
            <p:ph idx="1"/>
          </p:nvPr>
        </p:nvSpPr>
        <p:spPr/>
        <p:txBody>
          <a:bodyPr>
            <a:normAutofit/>
          </a:bodyPr>
          <a:lstStyle/>
          <a:p>
            <a:r>
              <a:rPr lang="lt-LT" dirty="0" smtClean="0"/>
              <a:t>visose inercinėse atskaitos sistemose šviesos greitis yra vienodas ir yra universalioji konstanta c [(c = 299792456,2 ± 1,1) m/s], nepriklauso nuo to, ar šviesą skleidžia nejudantis, ar tiesiai ir tolygiai judantis šaltinis.</a:t>
            </a:r>
          </a:p>
          <a:p>
            <a:r>
              <a:rPr lang="lt-LT" dirty="0" smtClean="0"/>
              <a:t>Kitaip negu visi kiti greičiai, kurie keičiantis atskaitos sistemai keičiasi, šviesos greitis vakuume nekinta, tai yra jis yra invariantas*. </a:t>
            </a:r>
          </a:p>
          <a:p>
            <a:endParaRPr lang="lt-LT" dirty="0"/>
          </a:p>
          <a:p>
            <a:endParaRPr lang="lt-LT" dirty="0" smtClean="0"/>
          </a:p>
          <a:p>
            <a:pPr marL="0" indent="0">
              <a:buNone/>
            </a:pPr>
            <a:r>
              <a:rPr lang="lt-LT" sz="2600" b="1" dirty="0" smtClean="0"/>
              <a:t>*</a:t>
            </a:r>
            <a:r>
              <a:rPr lang="sv-SE" sz="2600" b="1" dirty="0" smtClean="0"/>
              <a:t>Invariantas</a:t>
            </a:r>
            <a:r>
              <a:rPr lang="sv-SE" sz="2600" dirty="0"/>
              <a:t> (lot. invarians, invariantis – nesikeičiantis</a:t>
            </a:r>
            <a:r>
              <a:rPr lang="sv-SE" sz="2600" dirty="0" smtClean="0"/>
              <a:t>)</a:t>
            </a:r>
            <a:r>
              <a:rPr lang="lt-LT" sz="2600" dirty="0" smtClean="0"/>
              <a:t>.</a:t>
            </a:r>
            <a:endParaRPr lang="lt-LT" sz="2600" dirty="0"/>
          </a:p>
        </p:txBody>
      </p:sp>
    </p:spTree>
    <p:extLst>
      <p:ext uri="{BB962C8B-B14F-4D97-AF65-F5344CB8AC3E}">
        <p14:creationId xmlns:p14="http://schemas.microsoft.com/office/powerpoint/2010/main" val="90646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8" ma:contentTypeDescription="Kurkite naują dokumentą." ma:contentTypeScope="" ma:versionID="26fc5c602d4d596b3cb2a94064e94b74">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6bda12bc8914fbe4382e198e6abd87f4"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BE0797B7-9E73-4DD2-8A02-16ED1B3986D6}"/>
</file>

<file path=customXml/itemProps2.xml><?xml version="1.0" encoding="utf-8"?>
<ds:datastoreItem xmlns:ds="http://schemas.openxmlformats.org/officeDocument/2006/customXml" ds:itemID="{6280FB84-83E1-4D49-9DEF-6FE1E9449870}"/>
</file>

<file path=customXml/itemProps3.xml><?xml version="1.0" encoding="utf-8"?>
<ds:datastoreItem xmlns:ds="http://schemas.openxmlformats.org/officeDocument/2006/customXml" ds:itemID="{49BC13CA-1BAA-4176-A006-FA2D4A4BF506}"/>
</file>

<file path=docProps/app.xml><?xml version="1.0" encoding="utf-8"?>
<Properties xmlns="http://schemas.openxmlformats.org/officeDocument/2006/extended-properties" xmlns:vt="http://schemas.openxmlformats.org/officeDocument/2006/docPropsVTypes">
  <TotalTime>4542</TotalTime>
  <Words>1086</Words>
  <Application>Microsoft Office PowerPoint</Application>
  <PresentationFormat>Custom</PresentationFormat>
  <Paragraphs>143</Paragraphs>
  <Slides>29</Slides>
  <Notes>22</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Bendroji ir specialioji reliatyvumo teorijos.  IV gimn. klasė</vt:lpstr>
      <vt:lpstr>Prisiminkime:</vt:lpstr>
      <vt:lpstr>Galilei transformacijos:</vt:lpstr>
      <vt:lpstr>Inercinė atskaitos sistema</vt:lpstr>
      <vt:lpstr>www.youtube.com/watch?v=zaXuMhi4y2w </vt:lpstr>
      <vt:lpstr>Reliatyvùmo teòrija</vt:lpstr>
      <vt:lpstr>Specialioji reliatyvumo teorija </vt:lpstr>
      <vt:lpstr>Pirmasis postulatas </vt:lpstr>
      <vt:lpstr>Antrasis postulatas </vt:lpstr>
      <vt:lpstr>PowerPoint Presentation</vt:lpstr>
      <vt:lpstr>Specialioji reliatyvumo teorija </vt:lpstr>
      <vt:lpstr>Bendroji reliatyvumo teorija </vt:lpstr>
      <vt:lpstr>Neeuklidinė geometrija</vt:lpstr>
      <vt:lpstr>Trikampis elipsinėje, hiperbolinėje ir euklidinėje geometrijoje</vt:lpstr>
      <vt:lpstr>Sferos paviršius nėra Euklidinis ir dėl to trikampio kampų suma yra didesnė nei 180°. Nors lokaliai Euklido geometrijos dėsniai yra tinkami, pavyzdžiui, mažame trikampyje žemės paviršiuje trikampio kampų suma yra beveik lygi 180°.</vt:lpstr>
      <vt:lpstr>Trys erdvės koordinatės  ir laikas sudaro keturmatį pasaulį - erdvėlaikį.</vt:lpstr>
      <vt:lpstr>Bendroji reliatyvumo teorija </vt:lpstr>
      <vt:lpstr>www.youtube.com/watch?app=desktop&amp;v=PE7fWwP3Wlc </vt:lpstr>
      <vt:lpstr>PowerPoint Presentation</vt:lpstr>
      <vt:lpstr>www.youtube.com/watch?app=desktop&amp;v=tzQC3uYL67U </vt:lpstr>
      <vt:lpstr>www.britannica.com/video/193406/general-relativity </vt:lpstr>
      <vt:lpstr>Bendroji reliatyvumo teorija </vt:lpstr>
      <vt:lpstr>Merkurijaus judėjimas</vt:lpstr>
      <vt:lpstr>Bendroji reliatyvumo teorija </vt:lpstr>
      <vt:lpstr>Bendroji reliatyvumo teorija </vt:lpstr>
      <vt:lpstr>Mokslininkai</vt:lpstr>
      <vt:lpstr>Hermann Minkowski</vt:lpstr>
      <vt:lpstr>LIETUVOJE</vt:lpstr>
      <vt:lpstr>www.britannica.com/science/general-relativity/images-videos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LFMA veiklos 2019 – 2021 metų ataskaita</dc:title>
  <dc:creator>Admin</dc:creator>
  <cp:lastModifiedBy>Windows User</cp:lastModifiedBy>
  <cp:revision>38</cp:revision>
  <dcterms:created xsi:type="dcterms:W3CDTF">2023-01-17T13:03:39Z</dcterms:created>
  <dcterms:modified xsi:type="dcterms:W3CDTF">2024-09-02T07:20:33Z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