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4" r:id="rId3"/>
    <p:sldId id="272" r:id="rId4"/>
    <p:sldId id="273" r:id="rId5"/>
    <p:sldId id="275" r:id="rId6"/>
    <p:sldId id="265" r:id="rId7"/>
    <p:sldId id="267" r:id="rId8"/>
    <p:sldId id="266" r:id="rId9"/>
    <p:sldId id="270" r:id="rId10"/>
    <p:sldId id="262" r:id="rId11"/>
    <p:sldId id="263" r:id="rId12"/>
    <p:sldId id="268" r:id="rId13"/>
    <p:sldId id="271" r:id="rId14"/>
    <p:sldId id="276" r:id="rId15"/>
    <p:sldId id="269" r:id="rId16"/>
    <p:sldId id="277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197" autoAdjust="0"/>
  </p:normalViewPr>
  <p:slideViewPr>
    <p:cSldViewPr snapToGrid="0">
      <p:cViewPr>
        <p:scale>
          <a:sx n="100" d="100"/>
          <a:sy n="100" d="100"/>
        </p:scale>
        <p:origin x="-948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2024-09-06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www.vle.lt/straipsnis/burbuline-kamera/</a:t>
            </a:r>
          </a:p>
          <a:p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burbulinė kamera, išrasta D. A. Glaserio (Jungtinės Amerikos Valstijos)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331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www.vle.lt/straipsnis/burbuline-kamera/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572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www.vle.lt/straipsnis/burbuline-kamera/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480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komentarai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dirty="0" smtClean="0"/>
              <a:t>CC BY-SA 3.0, https://commons.wikimedia.org/w/index.php?curid=606473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373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LpDs7Xm1uL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1930364"/>
            <a:ext cx="11333285" cy="2222536"/>
          </a:xfrm>
        </p:spPr>
        <p:txBody>
          <a:bodyPr>
            <a:normAutofit fontScale="90000"/>
          </a:bodyPr>
          <a:lstStyle/>
          <a:p>
            <a:r>
              <a:rPr lang="lt-LT" sz="8000" b="1" dirty="0">
                <a:solidFill>
                  <a:schemeClr val="accent1">
                    <a:lumMod val="50000"/>
                  </a:schemeClr>
                </a:solidFill>
              </a:rPr>
              <a:t>Elementarijųjų dalelių 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>identifikavimas (1)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IV gimn.</a:t>
            </a: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BP</a:t>
            </a:r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Eksperimentiškai ar nuotraukose stebimi dalelių virsmai Vilsono kameroje ir CERN kamerose užfiksuoti trekai, mokomasi identifikuoti elementariąsias daleles.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81750" y="1282699"/>
            <a:ext cx="5524500" cy="5127625"/>
          </a:xfrm>
        </p:spPr>
        <p:txBody>
          <a:bodyPr>
            <a:normAutofit/>
          </a:bodyPr>
          <a:lstStyle/>
          <a:p>
            <a:r>
              <a:rPr lang="lt-LT" sz="3200" dirty="0" smtClean="0"/>
              <a:t>Trekų nuotraukos </a:t>
            </a:r>
            <a:r>
              <a:rPr lang="lt-LT" sz="3200" dirty="0"/>
              <a:t>buvo padarytos 2 m </a:t>
            </a:r>
            <a:r>
              <a:rPr lang="lt-LT" sz="3200" dirty="0" smtClean="0"/>
              <a:t>skersmens burbulinėje </a:t>
            </a:r>
            <a:r>
              <a:rPr lang="lt-LT" sz="3200" dirty="0"/>
              <a:t>kameroje CERN 1972 m. Ši kamera buvo užpildyta 1150 litrų skysto vandenilio, atšaldyto iki 26 K (–247 °C</a:t>
            </a:r>
            <a:r>
              <a:rPr lang="lt-LT" sz="3200" dirty="0" smtClean="0"/>
              <a:t>).</a:t>
            </a:r>
          </a:p>
          <a:p>
            <a:r>
              <a:rPr lang="lt-LT" sz="3200" dirty="0" smtClean="0"/>
              <a:t>Per </a:t>
            </a:r>
            <a:r>
              <a:rPr lang="lt-LT" sz="3200" dirty="0"/>
              <a:t>12 veiklos metų buvo </a:t>
            </a:r>
            <a:r>
              <a:rPr lang="lt-LT" sz="3200" dirty="0" smtClean="0"/>
              <a:t>sunaudota </a:t>
            </a:r>
            <a:r>
              <a:rPr lang="lt-LT" sz="3200" dirty="0"/>
              <a:t>20 000 km </a:t>
            </a:r>
            <a:r>
              <a:rPr lang="lt-LT" sz="3200" dirty="0" smtClean="0"/>
              <a:t>fotojuostos, </a:t>
            </a:r>
            <a:r>
              <a:rPr lang="lt-LT" sz="3200" dirty="0"/>
              <a:t>dalelių susidūrimams užfiksuoti.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4" y="142875"/>
            <a:ext cx="484464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3933" y="-1475081"/>
            <a:ext cx="3209543" cy="11499801"/>
          </a:xfrm>
        </p:spPr>
      </p:pic>
      <p:sp>
        <p:nvSpPr>
          <p:cNvPr id="5" name="Rectangle 4"/>
          <p:cNvSpPr/>
          <p:nvPr/>
        </p:nvSpPr>
        <p:spPr>
          <a:xfrm>
            <a:off x="345538" y="5813798"/>
            <a:ext cx="462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CERN, CC BY </a:t>
            </a:r>
            <a:r>
              <a:rPr lang="lt-LT" dirty="0" smtClean="0"/>
              <a:t>4.0</a:t>
            </a:r>
          </a:p>
          <a:p>
            <a:r>
              <a:rPr lang="en-US" dirty="0"/>
              <a:t>Image 2691, 24 GeV protons, tracks highlighted</a:t>
            </a:r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329184" y="1246924"/>
            <a:ext cx="115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Kuris iš dviejų spalvotų takelių priklauso teigiamą krūvį turinčiai dalelei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Kuris 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iš dviejų spalvotų takelių priklauso neigiamą krūvį turinčiai dalelei?</a:t>
            </a:r>
          </a:p>
        </p:txBody>
      </p:sp>
    </p:spTree>
    <p:extLst>
      <p:ext uri="{BB962C8B-B14F-4D97-AF65-F5344CB8AC3E}">
        <p14:creationId xmlns:p14="http://schemas.microsoft.com/office/powerpoint/2010/main" val="123475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3933" y="-1475081"/>
            <a:ext cx="3209543" cy="11499801"/>
          </a:xfrm>
        </p:spPr>
      </p:pic>
      <p:sp>
        <p:nvSpPr>
          <p:cNvPr id="5" name="Rectangle 4"/>
          <p:cNvSpPr/>
          <p:nvPr/>
        </p:nvSpPr>
        <p:spPr>
          <a:xfrm>
            <a:off x="345538" y="5813798"/>
            <a:ext cx="462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CERN, CC BY </a:t>
            </a:r>
            <a:r>
              <a:rPr lang="lt-LT" dirty="0" smtClean="0"/>
              <a:t>4.0</a:t>
            </a:r>
          </a:p>
          <a:p>
            <a:r>
              <a:rPr lang="en-US" dirty="0"/>
              <a:t>Image 2691, 24 GeV protons, tracks highlighted</a:t>
            </a:r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329184" y="1246924"/>
            <a:ext cx="115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Mėlynas priklauso </a:t>
            </a:r>
            <a:r>
              <a:rPr lang="lt-LT" sz="2800" dirty="0">
                <a:solidFill>
                  <a:srgbClr val="00B050"/>
                </a:solidFill>
              </a:rPr>
              <a:t>teigiamą krūvį turinčiai </a:t>
            </a:r>
            <a:r>
              <a:rPr lang="lt-LT" sz="2800" dirty="0" smtClean="0">
                <a:solidFill>
                  <a:srgbClr val="00B050"/>
                </a:solidFill>
              </a:rPr>
              <a:t>dalelei</a:t>
            </a:r>
            <a:r>
              <a:rPr lang="lt-LT" sz="2800" dirty="0">
                <a:solidFill>
                  <a:srgbClr val="00B050"/>
                </a:solidFill>
              </a:rPr>
              <a:t>.</a:t>
            </a:r>
            <a:endParaRPr lang="lt-LT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Raudonas priklauso </a:t>
            </a:r>
            <a:r>
              <a:rPr lang="lt-LT" sz="2800" dirty="0">
                <a:solidFill>
                  <a:srgbClr val="00B050"/>
                </a:solidFill>
              </a:rPr>
              <a:t>neigiamą krūvį turinčiai </a:t>
            </a:r>
            <a:r>
              <a:rPr lang="lt-LT" sz="2800" dirty="0" smtClean="0">
                <a:solidFill>
                  <a:srgbClr val="00B050"/>
                </a:solidFill>
              </a:rPr>
              <a:t>dalelei.</a:t>
            </a:r>
            <a:endParaRPr lang="lt-LT" sz="2800" dirty="0">
              <a:solidFill>
                <a:srgbClr val="00B05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5898">
            <a:off x="4613519" y="4727447"/>
            <a:ext cx="1383801" cy="174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377">
            <a:off x="1830939" y="3803610"/>
            <a:ext cx="1064045" cy="14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313432" y="4562856"/>
            <a:ext cx="1261872" cy="1188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84320" y="4834128"/>
            <a:ext cx="1155192" cy="72542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4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Kodėl dalelės palieka spiralinius pėdsakus burbulų kameroje?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73" y="1825625"/>
            <a:ext cx="445765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3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Kodėl dalelės palieka spiralinius pėdsakus burbulų kameroje?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23" y="1882775"/>
            <a:ext cx="445765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81699" y="2085886"/>
            <a:ext cx="53244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Judant skystyje krūvį turinti dalelės nuolat </a:t>
            </a:r>
            <a:r>
              <a:rPr lang="lt-LT" sz="2800" dirty="0">
                <a:solidFill>
                  <a:srgbClr val="00B050"/>
                </a:solidFill>
              </a:rPr>
              <a:t>praranda kinetinę </a:t>
            </a:r>
            <a:r>
              <a:rPr lang="lt-LT" sz="2800" dirty="0" smtClean="0">
                <a:solidFill>
                  <a:srgbClr val="00B050"/>
                </a:solidFill>
              </a:rPr>
              <a:t>energiją;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Pavyzdžiui, jos </a:t>
            </a:r>
            <a:r>
              <a:rPr lang="lt-LT" sz="2800" dirty="0">
                <a:solidFill>
                  <a:srgbClr val="00B050"/>
                </a:solidFill>
              </a:rPr>
              <a:t>pakeliui jonizuoja vandenilio molekules</a:t>
            </a:r>
            <a:r>
              <a:rPr lang="lt-LT" sz="2800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Dėl </a:t>
            </a:r>
            <a:r>
              <a:rPr lang="lt-LT" sz="2800" dirty="0">
                <a:solidFill>
                  <a:srgbClr val="00B050"/>
                </a:solidFill>
              </a:rPr>
              <a:t>mažesnės kinetinės energijos magnetiniame lauke palaipsniui mažėja </a:t>
            </a:r>
            <a:r>
              <a:rPr lang="lt-LT" sz="2800" dirty="0" smtClean="0">
                <a:solidFill>
                  <a:srgbClr val="00B050"/>
                </a:solidFill>
              </a:rPr>
              <a:t>treko </a:t>
            </a:r>
            <a:r>
              <a:rPr lang="lt-LT" sz="2800" dirty="0">
                <a:solidFill>
                  <a:srgbClr val="00B050"/>
                </a:solidFill>
              </a:rPr>
              <a:t>spindulys.</a:t>
            </a:r>
          </a:p>
        </p:txBody>
      </p:sp>
    </p:spTree>
    <p:extLst>
      <p:ext uri="{BB962C8B-B14F-4D97-AF65-F5344CB8AC3E}">
        <p14:creationId xmlns:p14="http://schemas.microsoft.com/office/powerpoint/2010/main" val="213510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912" y="5539478"/>
            <a:ext cx="462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CERN, CC BY 4.0</a:t>
            </a:r>
          </a:p>
          <a:p>
            <a:r>
              <a:rPr lang="en-US" dirty="0" smtClean="0"/>
              <a:t>Image </a:t>
            </a:r>
            <a:r>
              <a:rPr lang="en-US" dirty="0"/>
              <a:t>2670, 24 GeV protons, tracks highlighted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>
            <a:off x="329184" y="1246924"/>
            <a:ext cx="115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Kurie iš paveikslėlyje esančių spalvotų takelių (1, 2, 3 ar 4) priklauso neigiamo krūvio dalelėms?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26535"/>
            <a:ext cx="11649075" cy="32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8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912" y="5539478"/>
            <a:ext cx="462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CERN, CC BY 4.0</a:t>
            </a:r>
          </a:p>
          <a:p>
            <a:r>
              <a:rPr lang="en-US" dirty="0" smtClean="0"/>
              <a:t>Image </a:t>
            </a:r>
            <a:r>
              <a:rPr lang="en-US" dirty="0"/>
              <a:t>2670, 24 GeV protons, tracks highlighted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>
            <a:off x="329184" y="1246924"/>
            <a:ext cx="115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1, 2, 3 priklauso neigiamą krūvį </a:t>
            </a:r>
            <a:r>
              <a:rPr lang="lt-LT" sz="2800" dirty="0">
                <a:solidFill>
                  <a:srgbClr val="00B050"/>
                </a:solidFill>
              </a:rPr>
              <a:t>turinčiai dalelei.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4 </a:t>
            </a:r>
            <a:r>
              <a:rPr lang="lt-LT" sz="2800" dirty="0">
                <a:solidFill>
                  <a:srgbClr val="00B050"/>
                </a:solidFill>
              </a:rPr>
              <a:t>priklauso </a:t>
            </a:r>
            <a:r>
              <a:rPr lang="lt-LT" sz="2800" dirty="0" smtClean="0">
                <a:solidFill>
                  <a:srgbClr val="00B050"/>
                </a:solidFill>
              </a:rPr>
              <a:t>teigiamą krūvį </a:t>
            </a:r>
            <a:r>
              <a:rPr lang="lt-LT" sz="2800" dirty="0">
                <a:solidFill>
                  <a:srgbClr val="00B050"/>
                </a:solidFill>
              </a:rPr>
              <a:t>turinčiai dalelei.</a:t>
            </a:r>
            <a:endParaRPr lang="lt-LT" sz="2800" dirty="0">
              <a:solidFill>
                <a:srgbClr val="00B05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26535"/>
            <a:ext cx="11649075" cy="32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079927"/>
            <a:ext cx="2041525" cy="170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923">
            <a:off x="6900864" y="4487863"/>
            <a:ext cx="22193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05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912" y="5539478"/>
            <a:ext cx="462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CERN, CC BY 4.0</a:t>
            </a:r>
          </a:p>
          <a:p>
            <a:r>
              <a:rPr lang="en-US" dirty="0" smtClean="0"/>
              <a:t>Image </a:t>
            </a:r>
            <a:r>
              <a:rPr lang="en-US" dirty="0"/>
              <a:t>2670, 24 GeV protons, tracks highlighted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>
            <a:off x="329184" y="827824"/>
            <a:ext cx="115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Tarkime, kad visi pėdsakai, priklausantys nuotraukoje neigiamai įkrautoms dalelėms, yra sukelti elektronų. Išdėstykite keturis takelius eilės tvarka pagal elektronų greitį, nuo didelio greičio iki mažo greičio.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26535"/>
            <a:ext cx="11649075" cy="32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7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912" y="5539478"/>
            <a:ext cx="462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CERN, CC BY 4.0</a:t>
            </a:r>
          </a:p>
          <a:p>
            <a:r>
              <a:rPr lang="en-US" dirty="0" smtClean="0"/>
              <a:t>Image </a:t>
            </a:r>
            <a:r>
              <a:rPr lang="en-US" dirty="0"/>
              <a:t>2670, 24 GeV protons, tracks highlighted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>
            <a:off x="95250" y="1123099"/>
            <a:ext cx="11754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00B050"/>
                </a:solidFill>
              </a:rPr>
              <a:t>Greičiausias elektronas, kurio trekas 2. Po </a:t>
            </a:r>
            <a:r>
              <a:rPr lang="lt-LT" sz="2800" dirty="0">
                <a:solidFill>
                  <a:srgbClr val="00B050"/>
                </a:solidFill>
              </a:rPr>
              <a:t>to seka 1 </a:t>
            </a:r>
            <a:r>
              <a:rPr lang="lt-LT" sz="2800" dirty="0" smtClean="0">
                <a:solidFill>
                  <a:srgbClr val="00B050"/>
                </a:solidFill>
              </a:rPr>
              <a:t>ir 3 treko elektronai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00B050"/>
                </a:solidFill>
              </a:rPr>
              <a:t>K</a:t>
            </a:r>
            <a:r>
              <a:rPr lang="lt-LT" sz="2800" dirty="0" smtClean="0">
                <a:solidFill>
                  <a:srgbClr val="00B050"/>
                </a:solidFill>
              </a:rPr>
              <a:t>uo </a:t>
            </a:r>
            <a:r>
              <a:rPr lang="lt-LT" sz="2800" dirty="0">
                <a:solidFill>
                  <a:srgbClr val="00B050"/>
                </a:solidFill>
              </a:rPr>
              <a:t>mažesnis dalelės greitis, tuo mažesnis jos trajektorijos kreivio spindulys</a:t>
            </a:r>
            <a:r>
              <a:rPr lang="lt-LT" sz="2800" dirty="0" smtClean="0">
                <a:solidFill>
                  <a:srgbClr val="00B050"/>
                </a:solidFill>
              </a:rPr>
              <a:t>.</a:t>
            </a:r>
            <a:endParaRPr lang="lt-LT" sz="2800" dirty="0">
              <a:solidFill>
                <a:srgbClr val="00B05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26535"/>
            <a:ext cx="11649075" cy="32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58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2500"/>
                <a:ext cx="10515600" cy="57626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lt-LT" dirty="0" smtClean="0">
                    <a:latin typeface="+mj-lt"/>
                  </a:rPr>
                  <a:t>Jėga, veikianti elektringą </a:t>
                </a:r>
                <a:r>
                  <a:rPr lang="lt-LT" dirty="0">
                    <a:latin typeface="+mj-lt"/>
                  </a:rPr>
                  <a:t>dalelę (krūvis </a:t>
                </a:r>
                <a:r>
                  <a:rPr lang="lt-LT" i="1" dirty="0">
                    <a:latin typeface="+mj-lt"/>
                  </a:rPr>
                  <a:t>q</a:t>
                </a:r>
                <a:r>
                  <a:rPr lang="lt-LT" dirty="0">
                    <a:latin typeface="+mj-lt"/>
                  </a:rPr>
                  <a:t> ), judančia greičiu </a:t>
                </a:r>
                <a:r>
                  <a:rPr lang="lt-LT" i="1" dirty="0" smtClean="0">
                    <a:latin typeface="+mj-lt"/>
                  </a:rPr>
                  <a:t>v</a:t>
                </a:r>
                <a:r>
                  <a:rPr lang="lt-LT" dirty="0">
                    <a:latin typeface="+mj-lt"/>
                  </a:rPr>
                  <a:t> statmenai magnetiniam laukui </a:t>
                </a:r>
                <a:r>
                  <a:rPr lang="lt-LT" i="1" dirty="0" smtClean="0">
                    <a:latin typeface="+mj-lt"/>
                  </a:rPr>
                  <a:t>B:</a:t>
                </a:r>
              </a:p>
              <a:p>
                <a14:m>
                  <m:oMath xmlns:m="http://schemas.openxmlformats.org/officeDocument/2006/math">
                    <m:r>
                      <a:rPr lang="lt-LT" i="1">
                        <a:latin typeface="Cambria Math"/>
                      </a:rPr>
                      <m:t>𝐹</m:t>
                    </m:r>
                    <m:r>
                      <a:rPr lang="lt-LT" i="1">
                        <a:latin typeface="Cambria Math"/>
                      </a:rPr>
                      <m:t> </m:t>
                    </m:r>
                    <m:r>
                      <a:rPr lang="lt-LT" i="1">
                        <a:latin typeface="Cambria Math"/>
                      </a:rPr>
                      <m:t>𝐿</m:t>
                    </m:r>
                    <m:r>
                      <a:rPr lang="lt-LT" i="1">
                        <a:latin typeface="Cambria Math"/>
                      </a:rPr>
                      <m:t> = </m:t>
                    </m:r>
                    <m:r>
                      <a:rPr lang="lt-LT" i="1">
                        <a:latin typeface="Cambria Math"/>
                      </a:rPr>
                      <m:t>𝑞</m:t>
                    </m:r>
                    <m:r>
                      <a:rPr lang="lt-LT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lt-LT" i="1">
                        <a:latin typeface="Cambria Math"/>
                      </a:rPr>
                      <m:t>𝑣</m:t>
                    </m:r>
                    <m:r>
                      <a:rPr lang="lt-LT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lt-LT" i="1">
                        <a:latin typeface="Cambria Math"/>
                      </a:rPr>
                      <m:t>𝐵</m:t>
                    </m:r>
                  </m:oMath>
                </a14:m>
              </a:p>
              <a:p>
                <a:r>
                  <a:rPr lang="lt-LT" dirty="0" smtClean="0">
                    <a:latin typeface="+mj-lt"/>
                  </a:rPr>
                  <a:t>Ši </a:t>
                </a:r>
                <a:r>
                  <a:rPr lang="lt-LT" dirty="0">
                    <a:latin typeface="+mj-lt"/>
                  </a:rPr>
                  <a:t>jėga veikia kaip įcentrinė jėga </a:t>
                </a:r>
                <a:r>
                  <a:rPr lang="lt-LT" i="1" dirty="0">
                    <a:latin typeface="+mj-lt"/>
                  </a:rPr>
                  <a:t>F </a:t>
                </a:r>
                <a:r>
                  <a:rPr lang="lt-LT" i="1" baseline="-25000" dirty="0">
                    <a:latin typeface="+mj-lt"/>
                  </a:rPr>
                  <a:t>c </a:t>
                </a:r>
                <a:r>
                  <a:rPr lang="lt-LT" dirty="0">
                    <a:latin typeface="+mj-lt"/>
                  </a:rPr>
                  <a:t> ir </a:t>
                </a:r>
                <a:r>
                  <a:rPr lang="lt-LT" dirty="0" smtClean="0">
                    <a:latin typeface="+mj-lt"/>
                  </a:rPr>
                  <a:t>verčianti dalelę judėti apskritimu, kurio spindulys</a:t>
                </a:r>
                <a:r>
                  <a:rPr lang="lt-LT" dirty="0">
                    <a:latin typeface="+mj-lt"/>
                  </a:rPr>
                  <a:t> </a:t>
                </a:r>
                <a:r>
                  <a:rPr lang="lt-LT" i="1" dirty="0" smtClean="0">
                    <a:latin typeface="+mj-lt"/>
                  </a:rPr>
                  <a:t>r</a:t>
                </a:r>
                <a:r>
                  <a:rPr lang="lt-LT" dirty="0" smtClean="0">
                    <a:latin typeface="+mj-lt"/>
                  </a:rPr>
                  <a:t>.</a:t>
                </a:r>
              </a:p>
              <a:p>
                <a:r>
                  <a:rPr lang="lt-LT" dirty="0" smtClean="0">
                    <a:latin typeface="+mj-lt"/>
                  </a:rPr>
                  <a:t>Išcentrinė </a:t>
                </a:r>
                <a:r>
                  <a:rPr lang="lt-LT" dirty="0">
                    <a:latin typeface="+mj-lt"/>
                  </a:rPr>
                  <a:t>jėga, reikalinga išlaikyti </a:t>
                </a:r>
                <a:r>
                  <a:rPr lang="lt-LT" dirty="0" smtClean="0">
                    <a:latin typeface="+mj-lt"/>
                  </a:rPr>
                  <a:t>dalelę </a:t>
                </a:r>
                <a:r>
                  <a:rPr lang="lt-LT" dirty="0">
                    <a:latin typeface="+mj-lt"/>
                  </a:rPr>
                  <a:t>apskritime, kurio spindulys </a:t>
                </a:r>
                <a:r>
                  <a:rPr lang="lt-LT" i="1" dirty="0">
                    <a:latin typeface="+mj-lt"/>
                  </a:rPr>
                  <a:t>r,</a:t>
                </a:r>
                <a:r>
                  <a:rPr lang="lt-LT" dirty="0">
                    <a:latin typeface="+mj-lt"/>
                  </a:rPr>
                  <a:t> priklauso nuo objekto masės </a:t>
                </a:r>
                <a:r>
                  <a:rPr lang="lt-LT" i="1" dirty="0">
                    <a:latin typeface="+mj-lt"/>
                  </a:rPr>
                  <a:t>m ir jo greičio v</a:t>
                </a:r>
                <a:r>
                  <a:rPr lang="lt-LT" dirty="0">
                    <a:latin typeface="+mj-lt"/>
                  </a:rPr>
                  <a:t> </a:t>
                </a:r>
                <a:r>
                  <a:rPr lang="lt-LT" dirty="0" smtClean="0">
                    <a:latin typeface="+mj-lt"/>
                  </a:rPr>
                  <a:t>kvadrato: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lt-LT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lt-LT" dirty="0">
                  <a:latin typeface="+mj-lt"/>
                </a:endParaRPr>
              </a:p>
              <a:p>
                <a:r>
                  <a:rPr lang="lt-LT" dirty="0" smtClean="0">
                    <a:latin typeface="+mj-lt"/>
                  </a:rPr>
                  <a:t>Kadangi</a:t>
                </a:r>
                <a:r>
                  <a:rPr lang="lt-LT" dirty="0">
                    <a:latin typeface="+mj-lt"/>
                  </a:rPr>
                  <a:t> </a:t>
                </a:r>
                <a:r>
                  <a:rPr lang="lt-LT" i="1" dirty="0">
                    <a:latin typeface="+mj-lt"/>
                  </a:rPr>
                  <a:t>F </a:t>
                </a:r>
                <a:r>
                  <a:rPr lang="lt-LT" i="1" baseline="-25000" dirty="0">
                    <a:latin typeface="+mj-lt"/>
                  </a:rPr>
                  <a:t>L</a:t>
                </a:r>
                <a:r>
                  <a:rPr lang="lt-LT" dirty="0">
                    <a:latin typeface="+mj-lt"/>
                  </a:rPr>
                  <a:t> = </a:t>
                </a:r>
                <a:r>
                  <a:rPr lang="lt-LT" i="1" dirty="0">
                    <a:latin typeface="+mj-lt"/>
                  </a:rPr>
                  <a:t>F </a:t>
                </a:r>
                <a:r>
                  <a:rPr lang="lt-LT" i="1" baseline="-25000" dirty="0" smtClean="0">
                    <a:latin typeface="+mj-lt"/>
                  </a:rPr>
                  <a:t>c</a:t>
                </a:r>
              </a:p>
              <a:p>
                <a14:m>
                  <m:oMath xmlns:m="http://schemas.openxmlformats.org/officeDocument/2006/math">
                    <m:r>
                      <a:rPr lang="lt-LT" i="1">
                        <a:latin typeface="Cambria Math"/>
                      </a:rPr>
                      <m:t> </m:t>
                    </m:r>
                    <m:r>
                      <a:rPr lang="lt-LT" i="1">
                        <a:latin typeface="Cambria Math"/>
                      </a:rPr>
                      <m:t>𝑞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lt-LT" i="1">
                        <a:latin typeface="Cambria Math"/>
                      </a:rPr>
                      <m:t>𝑣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lt-LT" i="1">
                        <a:latin typeface="Cambria Math"/>
                      </a:rPr>
                      <m:t>𝐵</m:t>
                    </m:r>
                    <m:r>
                      <a:rPr lang="lt-LT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lt-LT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lt-LT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lt-LT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lt-LT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i="1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lt-LT" dirty="0"/>
              </a:p>
              <a:p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𝑟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𝑚𝑣</m:t>
                        </m:r>
                      </m:num>
                      <m:den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𝑞𝐵</m:t>
                        </m:r>
                      </m:den>
                    </m:f>
                  </m:oMath>
                </a14:m>
                <a:endParaRPr lang="lt-LT" dirty="0">
                  <a:latin typeface="+mj-lt"/>
                </a:endParaRPr>
              </a:p>
              <a:p>
                <a:r>
                  <a:rPr lang="lt-LT" dirty="0" smtClean="0">
                    <a:latin typeface="+mj-lt"/>
                  </a:rPr>
                  <a:t>Kreivumo </a:t>
                </a:r>
                <a:r>
                  <a:rPr lang="lt-LT" dirty="0">
                    <a:latin typeface="+mj-lt"/>
                  </a:rPr>
                  <a:t>spindulys yra tiesiogiai proporcingas dalelės greičiui.</a:t>
                </a:r>
              </a:p>
              <a:p>
                <a:r>
                  <a:rPr lang="lt-LT" dirty="0">
                    <a:latin typeface="+mj-lt"/>
                  </a:rPr>
                  <a:t>Atkreipkite dėmesį, kad čia darome prielaidą, kad dalelės nėra reliatyvios, </a:t>
                </a:r>
                <a:r>
                  <a:rPr lang="lt-LT" dirty="0" smtClean="0">
                    <a:latin typeface="+mj-lt"/>
                  </a:rPr>
                  <a:t>tai yra </a:t>
                </a:r>
                <a:r>
                  <a:rPr lang="lt-LT" dirty="0">
                    <a:latin typeface="+mj-lt"/>
                  </a:rPr>
                  <a:t>jos juda daug lėčiau nei šviesos greitis. Tačiau pėdsakai burbulų kameros nuotraukose paprastai susidaro iš reliatyvistinių dalelių, judančių artimu šviesos greičiui. Šiuo atveju yra reliatyvistinis veiksnys, kuris keičia šį santykį. </a:t>
                </a:r>
              </a:p>
              <a:p>
                <a:endParaRPr lang="lt-LT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2500"/>
                <a:ext cx="10515600" cy="5762625"/>
              </a:xfrm>
              <a:blipFill rotWithShape="1">
                <a:blip r:embed="rId2"/>
                <a:stretch>
                  <a:fillRect l="-696" t="-211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13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36" y="2724277"/>
            <a:ext cx="4718304" cy="2003171"/>
          </a:xfrm>
        </p:spPr>
        <p:txBody>
          <a:bodyPr/>
          <a:lstStyle/>
          <a:p>
            <a:r>
              <a:rPr lang="lt-LT" dirty="0" smtClean="0"/>
              <a:t>Kam skirtas šis įrenginys?</a:t>
            </a:r>
            <a:br>
              <a:rPr lang="lt-LT" dirty="0" smtClean="0"/>
            </a:br>
            <a:r>
              <a:rPr lang="lt-LT" dirty="0" smtClean="0"/>
              <a:t>Kaip jis vadinasi?</a:t>
            </a:r>
            <a:endParaRPr lang="lt-L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56" y="435736"/>
            <a:ext cx="4508087" cy="601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2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Palemonas"/>
              </a:rPr>
              <a:t>Burbulinė kamera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Palemonas"/>
              </a:rPr>
              <a:t>Prietaisas </a:t>
            </a:r>
            <a:r>
              <a:rPr lang="lt-LT" dirty="0">
                <a:latin typeface="Palemonas"/>
              </a:rPr>
              <a:t>didelės energijos elektringųjų dalelių pėdsakams stebėti</a:t>
            </a:r>
            <a:r>
              <a:rPr lang="lt-LT" dirty="0" smtClean="0">
                <a:latin typeface="Palemonas"/>
              </a:rPr>
              <a:t>.</a:t>
            </a:r>
          </a:p>
          <a:p>
            <a:r>
              <a:rPr lang="lt-LT" dirty="0" smtClean="0">
                <a:latin typeface="Palemonas"/>
              </a:rPr>
              <a:t>Burbulinės </a:t>
            </a:r>
            <a:r>
              <a:rPr lang="lt-LT" dirty="0">
                <a:latin typeface="Palemonas"/>
              </a:rPr>
              <a:t>kameros veikimas pagrįstas perkaitinto skysčio užvirimu, kai pro jį pralekia greita jonizuojančioji dalelė</a:t>
            </a:r>
            <a:r>
              <a:rPr lang="lt-LT" dirty="0" smtClean="0">
                <a:latin typeface="Palemonas"/>
              </a:rPr>
              <a:t>.</a:t>
            </a:r>
          </a:p>
          <a:p>
            <a:r>
              <a:rPr lang="lt-LT" dirty="0" smtClean="0">
                <a:latin typeface="Palemonas"/>
              </a:rPr>
              <a:t>Burbulinę </a:t>
            </a:r>
            <a:r>
              <a:rPr lang="lt-LT" dirty="0">
                <a:latin typeface="Palemonas"/>
              </a:rPr>
              <a:t>kamerą sudaro storų sienelių kamera, kurioje yra skaidrus, lengvai užverdantis skystis</a:t>
            </a:r>
            <a:r>
              <a:rPr lang="lt-LT" dirty="0" smtClean="0">
                <a:latin typeface="Palemonas"/>
              </a:rPr>
              <a:t>.</a:t>
            </a:r>
          </a:p>
          <a:p>
            <a:r>
              <a:rPr lang="lt-LT" dirty="0" smtClean="0">
                <a:latin typeface="Palemonas"/>
              </a:rPr>
              <a:t>Jo </a:t>
            </a:r>
            <a:r>
              <a:rPr lang="lt-LT" dirty="0">
                <a:latin typeface="Palemonas"/>
              </a:rPr>
              <a:t>temperatūra turi būti aukštesnė už virimo temperatūrą, ji palaikoma slėgiu, didesniu už virimo slėgį</a:t>
            </a:r>
            <a:r>
              <a:rPr lang="lt-LT" dirty="0" smtClean="0">
                <a:latin typeface="Palemona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3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Palemonas"/>
              </a:rPr>
              <a:t>Burbulinė kamera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Palemonas"/>
              </a:rPr>
              <a:t>Stebėjimo </a:t>
            </a:r>
            <a:r>
              <a:rPr lang="lt-LT" dirty="0">
                <a:latin typeface="Palemonas"/>
              </a:rPr>
              <a:t>metu slėgis staigiai trumpam sumažinamas</a:t>
            </a:r>
            <a:r>
              <a:rPr lang="lt-LT" dirty="0" smtClean="0">
                <a:latin typeface="Palemonas"/>
              </a:rPr>
              <a:t>.</a:t>
            </a:r>
          </a:p>
          <a:p>
            <a:r>
              <a:rPr lang="lt-LT" dirty="0" smtClean="0">
                <a:solidFill>
                  <a:srgbClr val="00B050"/>
                </a:solidFill>
                <a:latin typeface="Palemonas"/>
              </a:rPr>
              <a:t>Jei </a:t>
            </a:r>
            <a:r>
              <a:rPr lang="lt-LT" dirty="0">
                <a:solidFill>
                  <a:srgbClr val="00B050"/>
                </a:solidFill>
                <a:latin typeface="Palemonas"/>
              </a:rPr>
              <a:t>tą akimirką per skystį pralekia elektringoji dalelė, ant jos sukurtų jonų (t. y. jos kelyje) susidaro verdančio skysčio garų burbuliukai, kuriuos apšvietus impulsiniu šviesos šaltiniu galima nufotografuoti</a:t>
            </a:r>
            <a:r>
              <a:rPr lang="lt-LT" dirty="0" smtClean="0">
                <a:solidFill>
                  <a:srgbClr val="00B050"/>
                </a:solidFill>
                <a:latin typeface="Palemonas"/>
              </a:rPr>
              <a:t>.</a:t>
            </a:r>
          </a:p>
          <a:p>
            <a:r>
              <a:rPr lang="lt-LT" dirty="0" smtClean="0">
                <a:latin typeface="Palemonas"/>
              </a:rPr>
              <a:t>Burbulinės </a:t>
            </a:r>
            <a:r>
              <a:rPr lang="lt-LT" dirty="0">
                <a:latin typeface="Palemonas"/>
              </a:rPr>
              <a:t>kameros darbinis skystis būna skystasis vandenilis, deuteris, neono ir vandenilio mišiniai (kriogeninės kameros), t. p. propanas (C</a:t>
            </a:r>
            <a:r>
              <a:rPr lang="lt-LT" baseline="-25000" dirty="0">
                <a:latin typeface="Palemonas"/>
              </a:rPr>
              <a:t>3</a:t>
            </a:r>
            <a:r>
              <a:rPr lang="lt-LT" dirty="0">
                <a:latin typeface="Palemonas"/>
              </a:rPr>
              <a:t>H</a:t>
            </a:r>
            <a:r>
              <a:rPr lang="lt-LT" baseline="-25000" dirty="0">
                <a:latin typeface="Palemonas"/>
              </a:rPr>
              <a:t>8</a:t>
            </a:r>
            <a:r>
              <a:rPr lang="lt-LT" dirty="0">
                <a:latin typeface="Palemonas"/>
              </a:rPr>
              <a:t>), freonas ir ksenonas, paprastai sumaišyti su propanu (sunkiojo skysčio kameros).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7394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49"/>
            <a:ext cx="9457944" cy="1325563"/>
          </a:xfrm>
        </p:spPr>
        <p:txBody>
          <a:bodyPr>
            <a:normAutofit fontScale="90000"/>
          </a:bodyPr>
          <a:lstStyle/>
          <a:p>
            <a:r>
              <a:rPr lang="lt-LT" dirty="0"/>
              <a:t>Perkaitintas skystis: </a:t>
            </a:r>
            <a:r>
              <a:rPr lang="lt-LT" dirty="0" smtClean="0">
                <a:hlinkClick r:id="rId2"/>
              </a:rPr>
              <a:t>www.youtube.com/watch?v=LpDs7Xm1uLo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09" y="1825625"/>
            <a:ext cx="774538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5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Rankos taisyklė Lorenco jėgos krypčiai nustatyti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72" y="1825625"/>
            <a:ext cx="767185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5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Alternatyva: Pirštų </a:t>
            </a:r>
            <a:r>
              <a:rPr lang="lt-LT" dirty="0"/>
              <a:t>taisyklė Lorenco jėgos krypčiai nustatyti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33" y="1825625"/>
            <a:ext cx="637753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86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621157"/>
            <a:ext cx="11469624" cy="2067179"/>
          </a:xfrm>
        </p:spPr>
        <p:txBody>
          <a:bodyPr>
            <a:noAutofit/>
          </a:bodyPr>
          <a:lstStyle/>
          <a:p>
            <a:r>
              <a:rPr lang="lt-LT" sz="3200" dirty="0"/>
              <a:t>Lorenco jėga didžiausia, kai dalelė </a:t>
            </a:r>
            <a:r>
              <a:rPr lang="lt-LT" sz="3200" dirty="0" smtClean="0"/>
              <a:t>juda statmenai </a:t>
            </a:r>
            <a:r>
              <a:rPr lang="lt-LT" sz="3200" dirty="0"/>
              <a:t>magnetinio lauko linijoms. Dėl </a:t>
            </a:r>
            <a:r>
              <a:rPr lang="lt-LT" sz="3200" dirty="0" smtClean="0"/>
              <a:t> Lorenco </a:t>
            </a:r>
            <a:r>
              <a:rPr lang="lt-LT" sz="3200" dirty="0"/>
              <a:t>jėgos poveikio kinta tik dalelės </a:t>
            </a:r>
            <a:r>
              <a:rPr lang="lt-LT" sz="3200" dirty="0" smtClean="0"/>
              <a:t> greičio </a:t>
            </a:r>
            <a:r>
              <a:rPr lang="lt-LT" sz="3200" dirty="0"/>
              <a:t>kryptis (dalelei suteikiamas </a:t>
            </a:r>
            <a:r>
              <a:rPr lang="lt-LT" sz="3200" dirty="0" smtClean="0"/>
              <a:t>įcentrinis </a:t>
            </a:r>
            <a:r>
              <a:rPr lang="lt-LT" sz="3200" dirty="0"/>
              <a:t>pagreitis) – dalelė juda apskritimu.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31" y="2426240"/>
            <a:ext cx="59912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3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Visur paveiksluose: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dirty="0"/>
              <a:t>dalelės į kamerą patenka iš </a:t>
            </a:r>
            <a:r>
              <a:rPr lang="lt-LT" sz="4400" dirty="0" smtClean="0"/>
              <a:t>kairės;</a:t>
            </a:r>
          </a:p>
          <a:p>
            <a:r>
              <a:rPr lang="lt-LT" sz="4400" dirty="0" smtClean="0"/>
              <a:t>magnetinis </a:t>
            </a:r>
            <a:r>
              <a:rPr lang="lt-LT" sz="4400" dirty="0"/>
              <a:t>laukas </a:t>
            </a:r>
            <a:r>
              <a:rPr lang="lt-LT" sz="4400" dirty="0" smtClean="0"/>
              <a:t>nukreiptas į mus;</a:t>
            </a:r>
            <a:endParaRPr lang="lt-LT" sz="4400" dirty="0"/>
          </a:p>
        </p:txBody>
      </p:sp>
    </p:spTree>
    <p:extLst>
      <p:ext uri="{BB962C8B-B14F-4D97-AF65-F5344CB8AC3E}">
        <p14:creationId xmlns:p14="http://schemas.microsoft.com/office/powerpoint/2010/main" val="196535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428E2565-E2DD-44EC-AED0-B92C7425367A}"/>
</file>

<file path=customXml/itemProps2.xml><?xml version="1.0" encoding="utf-8"?>
<ds:datastoreItem xmlns:ds="http://schemas.openxmlformats.org/officeDocument/2006/customXml" ds:itemID="{1E87F9E6-78BE-4BC6-8857-6C8C92024AC5}"/>
</file>

<file path=customXml/itemProps3.xml><?xml version="1.0" encoding="utf-8"?>
<ds:datastoreItem xmlns:ds="http://schemas.openxmlformats.org/officeDocument/2006/customXml" ds:itemID="{3CE25F27-C6B6-48B5-9BCB-1254C27F3306}"/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521</Words>
  <Application>Microsoft Office PowerPoint</Application>
  <PresentationFormat>Custom</PresentationFormat>
  <Paragraphs>68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Elementarijųjų dalelių identifikavimas (1) IV gimn. klasė</vt:lpstr>
      <vt:lpstr>Kam skirtas šis įrenginys? Kaip jis vadinasi?</vt:lpstr>
      <vt:lpstr>Burbulinė kamera</vt:lpstr>
      <vt:lpstr>Burbulinė kamera</vt:lpstr>
      <vt:lpstr>Perkaitintas skystis: www.youtube.com/watch?v=LpDs7Xm1uLo </vt:lpstr>
      <vt:lpstr>Rankos taisyklė Lorenco jėgos krypčiai nustatyti</vt:lpstr>
      <vt:lpstr>Alternatyva: Pirštų taisyklė Lorenco jėgos krypčiai nustatyti</vt:lpstr>
      <vt:lpstr>Lorenco jėga didžiausia, kai dalelė juda statmenai magnetinio lauko linijoms. Dėl  Lorenco jėgos poveikio kinta tik dalelės  greičio kryptis (dalelei suteikiamas įcentrinis pagreitis) – dalelė juda apskritimu.</vt:lpstr>
      <vt:lpstr>Visur paveiksluose:</vt:lpstr>
      <vt:lpstr>PowerPoint Presentation</vt:lpstr>
      <vt:lpstr>PowerPoint Presentation</vt:lpstr>
      <vt:lpstr>PowerPoint Presentation</vt:lpstr>
      <vt:lpstr>Kodėl dalelės palieka spiralinius pėdsakus burbulų kameroje? </vt:lpstr>
      <vt:lpstr>Kodėl dalelės palieka spiralinius pėdsakus burbulų kameroje?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LFMA veiklos 2019 – 2021 metų ataskaita</dc:title>
  <dc:creator>Admin</dc:creator>
  <cp:lastModifiedBy>Windows User</cp:lastModifiedBy>
  <cp:revision>29</cp:revision>
  <dcterms:created xsi:type="dcterms:W3CDTF">2023-01-17T13:03:39Z</dcterms:created>
  <dcterms:modified xsi:type="dcterms:W3CDTF">2024-09-07T08:45:00Z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