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8.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91" r:id="rId3"/>
    <p:sldId id="287" r:id="rId4"/>
    <p:sldId id="290" r:id="rId5"/>
    <p:sldId id="288" r:id="rId6"/>
    <p:sldId id="289" r:id="rId7"/>
    <p:sldId id="262" r:id="rId8"/>
    <p:sldId id="286" r:id="rId9"/>
    <p:sldId id="263" r:id="rId10"/>
    <p:sldId id="264" r:id="rId11"/>
    <p:sldId id="265" r:id="rId12"/>
    <p:sldId id="266" r:id="rId13"/>
    <p:sldId id="267" r:id="rId14"/>
    <p:sldId id="269" r:id="rId15"/>
    <p:sldId id="268" r:id="rId16"/>
    <p:sldId id="270" r:id="rId17"/>
    <p:sldId id="271" r:id="rId18"/>
    <p:sldId id="278" r:id="rId19"/>
    <p:sldId id="275" r:id="rId20"/>
    <p:sldId id="272" r:id="rId21"/>
    <p:sldId id="276" r:id="rId22"/>
    <p:sldId id="274" r:id="rId23"/>
    <p:sldId id="277" r:id="rId24"/>
    <p:sldId id="284" r:id="rId25"/>
    <p:sldId id="279" r:id="rId26"/>
    <p:sldId id="282" r:id="rId27"/>
    <p:sldId id="283" r:id="rId28"/>
    <p:sldId id="281"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3254" autoAdjust="0"/>
  </p:normalViewPr>
  <p:slideViewPr>
    <p:cSldViewPr snapToGrid="0">
      <p:cViewPr>
        <p:scale>
          <a:sx n="126" d="100"/>
          <a:sy n="126" d="100"/>
        </p:scale>
        <p:origin x="-4308" y="-7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BD565D-D607-4E3B-9DE3-A5ADD8AA224B}" type="datetimeFigureOut">
              <a:rPr lang="lt-LT" smtClean="0"/>
              <a:t>2024-09-08</a:t>
            </a:fld>
            <a:endParaRPr lang="lt-LT"/>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FC2447-83BC-48AC-9BFE-F6EA461C6C09}" type="slidenum">
              <a:rPr lang="lt-LT" smtClean="0"/>
              <a:t>‹#›</a:t>
            </a:fld>
            <a:endParaRPr lang="lt-LT"/>
          </a:p>
        </p:txBody>
      </p:sp>
    </p:spTree>
    <p:extLst>
      <p:ext uri="{BB962C8B-B14F-4D97-AF65-F5344CB8AC3E}">
        <p14:creationId xmlns:p14="http://schemas.microsoft.com/office/powerpoint/2010/main" val="1976125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DWUytq4Lkr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smtClean="0"/>
              <a:t>https://www.weatherscapes.com/album.php?cat=optics&amp;subcat=corona</a:t>
            </a:r>
            <a:endParaRPr lang="lt-LT" dirty="0" smtClean="0"/>
          </a:p>
          <a:p>
            <a:r>
              <a:rPr lang="en-US" dirty="0" smtClean="0"/>
              <a:t>https://pigu.lt/lt/vaikams-ir-kudikiams/pramogoms-lauke/</a:t>
            </a:r>
            <a:endParaRPr lang="lt-LT" dirty="0" smtClean="0"/>
          </a:p>
          <a:p>
            <a:r>
              <a:rPr lang="en-US" dirty="0" smtClean="0"/>
              <a:t>https://visostemos.lt/idomybes</a:t>
            </a:r>
            <a:endParaRPr lang="lt-LT" dirty="0" smtClean="0"/>
          </a:p>
          <a:p>
            <a:r>
              <a:rPr lang="en-US" dirty="0" smtClean="0"/>
              <a:t>https://www.giangrandi.org/optics/polarizer/polarizer.shtml</a:t>
            </a:r>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2</a:t>
            </a:fld>
            <a:endParaRPr lang="lt-LT"/>
          </a:p>
        </p:txBody>
      </p:sp>
    </p:spTree>
    <p:extLst>
      <p:ext uri="{BB962C8B-B14F-4D97-AF65-F5344CB8AC3E}">
        <p14:creationId xmlns:p14="http://schemas.microsoft.com/office/powerpoint/2010/main" val="3197496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u="sng" kern="1200" dirty="0" smtClean="0">
                <a:solidFill>
                  <a:schemeClr val="tx1"/>
                </a:solidFill>
                <a:effectLst/>
                <a:latin typeface="+mn-lt"/>
                <a:ea typeface="+mn-ea"/>
                <a:cs typeface="+mn-cs"/>
                <a:hlinkClick r:id="rId3"/>
              </a:rPr>
              <a:t>https://www.youtube.com/watch?v=DWUytq4Lkrs</a:t>
            </a:r>
            <a:endParaRPr lang="en-US" sz="1200" kern="1200" dirty="0" smtClean="0">
              <a:solidFill>
                <a:schemeClr val="tx1"/>
              </a:solidFill>
              <a:effectLst/>
              <a:latin typeface="+mn-lt"/>
              <a:ea typeface="+mn-ea"/>
              <a:cs typeface="+mn-cs"/>
            </a:endParaRPr>
          </a:p>
          <a:p>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14</a:t>
            </a:fld>
            <a:endParaRPr lang="lt-LT"/>
          </a:p>
        </p:txBody>
      </p:sp>
    </p:spTree>
    <p:extLst>
      <p:ext uri="{BB962C8B-B14F-4D97-AF65-F5344CB8AC3E}">
        <p14:creationId xmlns:p14="http://schemas.microsoft.com/office/powerpoint/2010/main" val="4039664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chrome-extension://</a:t>
            </a:r>
            <a:r>
              <a:rPr lang="en-US" dirty="0" err="1" smtClean="0"/>
              <a:t>efaidnbmnnnibpcajpcglclefindmkaj</a:t>
            </a:r>
            <a:r>
              <a:rPr lang="en-US" dirty="0" smtClean="0"/>
              <a:t>/https://fmf61.wordpress.com/wp-content/uploads/2009/09/v-salna-optika.pdf</a:t>
            </a:r>
            <a:endParaRPr lang="lt-LT" dirty="0" smtClean="0"/>
          </a:p>
          <a:p>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15</a:t>
            </a:fld>
            <a:endParaRPr lang="lt-LT"/>
          </a:p>
        </p:txBody>
      </p:sp>
    </p:spTree>
    <p:extLst>
      <p:ext uri="{BB962C8B-B14F-4D97-AF65-F5344CB8AC3E}">
        <p14:creationId xmlns:p14="http://schemas.microsoft.com/office/powerpoint/2010/main" val="489868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smtClean="0"/>
              <a:t>https://www.shutterbug.com/content/why-lens-coatings-are-so-important-these-lovely-layers-are-more-just-pretty-face</a:t>
            </a:r>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16</a:t>
            </a:fld>
            <a:endParaRPr lang="lt-LT"/>
          </a:p>
        </p:txBody>
      </p:sp>
    </p:spTree>
    <p:extLst>
      <p:ext uri="{BB962C8B-B14F-4D97-AF65-F5344CB8AC3E}">
        <p14:creationId xmlns:p14="http://schemas.microsoft.com/office/powerpoint/2010/main" val="408420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200" b="0" i="0" kern="1200" dirty="0" err="1" smtClean="0">
                <a:solidFill>
                  <a:schemeClr val="tx1"/>
                </a:solidFill>
                <a:effectLst/>
                <a:latin typeface="+mn-lt"/>
                <a:ea typeface="+mn-ea"/>
                <a:cs typeface="+mn-cs"/>
              </a:rPr>
              <a:t>Pečiuliauskienė</a:t>
            </a:r>
            <a:r>
              <a:rPr lang="lt-LT" sz="1200" b="0" i="0" kern="1200" dirty="0" smtClean="0">
                <a:solidFill>
                  <a:schemeClr val="tx1"/>
                </a:solidFill>
                <a:effectLst/>
                <a:latin typeface="+mn-lt"/>
                <a:ea typeface="+mn-ea"/>
                <a:cs typeface="+mn-cs"/>
              </a:rPr>
              <a:t> Palmira. Fizika. Svyravimai ir bangos. XI–XII kl. UAB „Šviesa“, 2014. (p. 174–179)</a:t>
            </a:r>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17</a:t>
            </a:fld>
            <a:endParaRPr lang="lt-LT"/>
          </a:p>
        </p:txBody>
      </p:sp>
    </p:spTree>
    <p:extLst>
      <p:ext uri="{BB962C8B-B14F-4D97-AF65-F5344CB8AC3E}">
        <p14:creationId xmlns:p14="http://schemas.microsoft.com/office/powerpoint/2010/main" val="2282760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Pasiūlome pažiūrėti Mokslo sriubos filmuką  </a:t>
            </a:r>
            <a:r>
              <a:rPr lang="en-US" dirty="0" smtClean="0"/>
              <a:t>https://www.youtube.com/watch?v=0jY-793uqxs</a:t>
            </a:r>
            <a:endParaRPr lang="lt-LT" dirty="0" smtClean="0"/>
          </a:p>
          <a:p>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18</a:t>
            </a:fld>
            <a:endParaRPr lang="lt-LT"/>
          </a:p>
        </p:txBody>
      </p:sp>
    </p:spTree>
    <p:extLst>
      <p:ext uri="{BB962C8B-B14F-4D97-AF65-F5344CB8AC3E}">
        <p14:creationId xmlns:p14="http://schemas.microsoft.com/office/powerpoint/2010/main" val="449067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smtClean="0"/>
              <a:t>https://slideplayer.com/slide/10302411/</a:t>
            </a:r>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20</a:t>
            </a:fld>
            <a:endParaRPr lang="lt-LT"/>
          </a:p>
        </p:txBody>
      </p:sp>
    </p:spTree>
    <p:extLst>
      <p:ext uri="{BB962C8B-B14F-4D97-AF65-F5344CB8AC3E}">
        <p14:creationId xmlns:p14="http://schemas.microsoft.com/office/powerpoint/2010/main" val="4122239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https://en.wikipedia.org/wiki/Angular_resolution</a:t>
            </a: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chrome-extension://</a:t>
            </a:r>
            <a:r>
              <a:rPr lang="en-US" dirty="0" err="1" smtClean="0"/>
              <a:t>efaidnbmnnnibpcajpcglclefindmkaj</a:t>
            </a:r>
            <a:r>
              <a:rPr lang="en-US" dirty="0" smtClean="0"/>
              <a:t>/http://www.biofotonika.ff.vu.lt/wp-content/uploads/2012/09/LD_Biologini%C5%B3-objekt%C5%B3-vaizdinimas.pdf</a:t>
            </a:r>
          </a:p>
          <a:p>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21</a:t>
            </a:fld>
            <a:endParaRPr lang="lt-LT"/>
          </a:p>
        </p:txBody>
      </p:sp>
    </p:spTree>
    <p:extLst>
      <p:ext uri="{BB962C8B-B14F-4D97-AF65-F5344CB8AC3E}">
        <p14:creationId xmlns:p14="http://schemas.microsoft.com/office/powerpoint/2010/main" val="1069847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https://en.wikipedia.org/wiki/Angular_resolution</a:t>
            </a: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chrome-extension://</a:t>
            </a:r>
            <a:r>
              <a:rPr lang="en-US" dirty="0" err="1" smtClean="0"/>
              <a:t>efaidnbmnnnibpcajpcglclefindmkaj</a:t>
            </a:r>
            <a:r>
              <a:rPr lang="en-US" dirty="0" smtClean="0"/>
              <a:t>/http://www.biofotonika.ff.vu.lt/wp-content/uploads/2012/09/LD_Biologini%C5%B3-objekt%C5%B3-vaizdinimas.pdf</a:t>
            </a:r>
          </a:p>
          <a:p>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22</a:t>
            </a:fld>
            <a:endParaRPr lang="lt-LT"/>
          </a:p>
        </p:txBody>
      </p:sp>
    </p:spTree>
    <p:extLst>
      <p:ext uri="{BB962C8B-B14F-4D97-AF65-F5344CB8AC3E}">
        <p14:creationId xmlns:p14="http://schemas.microsoft.com/office/powerpoint/2010/main" val="2208402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smtClean="0"/>
              <a:t>https://www.2020mag.com/article/the-physics-of-polarizing-filters</a:t>
            </a:r>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25</a:t>
            </a:fld>
            <a:endParaRPr lang="lt-LT"/>
          </a:p>
        </p:txBody>
      </p:sp>
    </p:spTree>
    <p:extLst>
      <p:ext uri="{BB962C8B-B14F-4D97-AF65-F5344CB8AC3E}">
        <p14:creationId xmlns:p14="http://schemas.microsoft.com/office/powerpoint/2010/main" val="868095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https://en.wikipedia.org/wiki/Polarized_light_microscopy</a:t>
            </a:r>
          </a:p>
          <a:p>
            <a:r>
              <a:rPr lang="lt-LT" dirty="0" smtClean="0"/>
              <a:t>https://www.vle.lt/straipsnis/poliarizacinis-mikroskopas/</a:t>
            </a:r>
          </a:p>
          <a:p>
            <a:endParaRPr lang="lt-LT" dirty="0" smtClean="0"/>
          </a:p>
          <a:p>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26</a:t>
            </a:fld>
            <a:endParaRPr lang="lt-LT"/>
          </a:p>
        </p:txBody>
      </p:sp>
    </p:spTree>
    <p:extLst>
      <p:ext uri="{BB962C8B-B14F-4D97-AF65-F5344CB8AC3E}">
        <p14:creationId xmlns:p14="http://schemas.microsoft.com/office/powerpoint/2010/main" val="2708391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smtClean="0"/>
              <a:t>https://www.vle.lt/straipsnis/chromatine-aberacija/</a:t>
            </a: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dirty="0" err="1" smtClean="0">
                <a:solidFill>
                  <a:schemeClr val="tx1"/>
                </a:solidFill>
                <a:effectLst/>
                <a:latin typeface="+mn-lt"/>
                <a:ea typeface="+mn-ea"/>
                <a:cs typeface="+mn-cs"/>
              </a:rPr>
              <a:t>Pečiuliauskienė</a:t>
            </a:r>
            <a:r>
              <a:rPr lang="lt-LT" sz="1200" b="0" i="0" kern="1200" dirty="0" smtClean="0">
                <a:solidFill>
                  <a:schemeClr val="tx1"/>
                </a:solidFill>
                <a:effectLst/>
                <a:latin typeface="+mn-lt"/>
                <a:ea typeface="+mn-ea"/>
                <a:cs typeface="+mn-cs"/>
              </a:rPr>
              <a:t> Palmira. Fizika. Svyravimai ir bangos. XI–XII kl. UAB „Šviesa“, 2014. (p. 174–179)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https://chineselens.com/lt/achromatic-lenses-guides/</a:t>
            </a:r>
          </a:p>
          <a:p>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5</a:t>
            </a:fld>
            <a:endParaRPr lang="lt-LT"/>
          </a:p>
        </p:txBody>
      </p:sp>
    </p:spTree>
    <p:extLst>
      <p:ext uri="{BB962C8B-B14F-4D97-AF65-F5344CB8AC3E}">
        <p14:creationId xmlns:p14="http://schemas.microsoft.com/office/powerpoint/2010/main" val="629434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dirty="0" smtClean="0"/>
              <a:t>Mikroskopo su poliarizuotais</a:t>
            </a:r>
            <a:r>
              <a:rPr lang="lt-LT" baseline="0" dirty="0" smtClean="0"/>
              <a:t> stiklais  veikimo principas </a:t>
            </a:r>
            <a:r>
              <a:rPr lang="en-US" dirty="0" smtClean="0"/>
              <a:t>https://www.azolifesciences.com/article/Applications-of-Polarized-Light-Microscopy.aspx</a:t>
            </a: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dirty="0" smtClean="0"/>
          </a:p>
          <a:p>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27</a:t>
            </a:fld>
            <a:endParaRPr lang="lt-LT"/>
          </a:p>
        </p:txBody>
      </p:sp>
    </p:spTree>
    <p:extLst>
      <p:ext uri="{BB962C8B-B14F-4D97-AF65-F5344CB8AC3E}">
        <p14:creationId xmlns:p14="http://schemas.microsoft.com/office/powerpoint/2010/main" val="280050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smtClean="0"/>
              <a:t>https://lt.wikipedia.org/wiki/Skystakristalis_monitories</a:t>
            </a:r>
            <a:endParaRPr lang="lt-LT" dirty="0" smtClean="0"/>
          </a:p>
          <a:p>
            <a:r>
              <a:rPr lang="en-US" dirty="0" smtClean="0"/>
              <a:t>https://www.reddit.com/r/mildlyinteresting/comments/w2okte/both_my_monitors_are_polarized_but_in_opposite/</a:t>
            </a:r>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28</a:t>
            </a:fld>
            <a:endParaRPr lang="lt-LT"/>
          </a:p>
        </p:txBody>
      </p:sp>
    </p:spTree>
    <p:extLst>
      <p:ext uri="{BB962C8B-B14F-4D97-AF65-F5344CB8AC3E}">
        <p14:creationId xmlns:p14="http://schemas.microsoft.com/office/powerpoint/2010/main" val="2261321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smtClean="0"/>
              <a:t>https://sciencephotogallery.com/featured/1-photoelastic-stress-of-a-protractor-pasieka.html</a:t>
            </a:r>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29</a:t>
            </a:fld>
            <a:endParaRPr lang="lt-LT"/>
          </a:p>
        </p:txBody>
      </p:sp>
    </p:spTree>
    <p:extLst>
      <p:ext uri="{BB962C8B-B14F-4D97-AF65-F5344CB8AC3E}">
        <p14:creationId xmlns:p14="http://schemas.microsoft.com/office/powerpoint/2010/main" val="270378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smtClean="0"/>
              <a:t>https://www.ebay.com.my/itm/284282373178</a:t>
            </a:r>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6</a:t>
            </a:fld>
            <a:endParaRPr lang="lt-LT"/>
          </a:p>
        </p:txBody>
      </p:sp>
    </p:spTree>
    <p:extLst>
      <p:ext uri="{BB962C8B-B14F-4D97-AF65-F5344CB8AC3E}">
        <p14:creationId xmlns:p14="http://schemas.microsoft.com/office/powerpoint/2010/main" val="4044625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komentarai</a:t>
            </a:r>
            <a:endParaRPr lang="lt-LT" sz="1200" kern="1200" dirty="0" smtClean="0">
              <a:solidFill>
                <a:schemeClr val="tx1"/>
              </a:solidFill>
              <a:effectLst/>
              <a:latin typeface="+mn-lt"/>
              <a:ea typeface="+mn-ea"/>
              <a:cs typeface="+mn-cs"/>
            </a:endParaRPr>
          </a:p>
          <a:p>
            <a:endParaRPr lang="lt-LT" dirty="0"/>
          </a:p>
        </p:txBody>
      </p:sp>
      <p:sp>
        <p:nvSpPr>
          <p:cNvPr id="4" name="Slide Number Placeholder 3"/>
          <p:cNvSpPr>
            <a:spLocks noGrp="1"/>
          </p:cNvSpPr>
          <p:nvPr>
            <p:ph type="sldNum" sz="quarter" idx="10"/>
          </p:nvPr>
        </p:nvSpPr>
        <p:spPr/>
        <p:txBody>
          <a:bodyPr/>
          <a:lstStyle/>
          <a:p>
            <a:fld id="{00FC2447-83BC-48AC-9BFE-F6EA461C6C09}" type="slidenum">
              <a:rPr lang="lt-LT" smtClean="0"/>
              <a:t>7</a:t>
            </a:fld>
            <a:endParaRPr lang="lt-LT"/>
          </a:p>
        </p:txBody>
      </p:sp>
    </p:spTree>
    <p:extLst>
      <p:ext uri="{BB962C8B-B14F-4D97-AF65-F5344CB8AC3E}">
        <p14:creationId xmlns:p14="http://schemas.microsoft.com/office/powerpoint/2010/main" val="3033731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smtClean="0"/>
              <a:t>https://en.wikipedia.org/wiki/Wave_interference</a:t>
            </a:r>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8</a:t>
            </a:fld>
            <a:endParaRPr lang="lt-LT"/>
          </a:p>
        </p:txBody>
      </p:sp>
    </p:spTree>
    <p:extLst>
      <p:ext uri="{BB962C8B-B14F-4D97-AF65-F5344CB8AC3E}">
        <p14:creationId xmlns:p14="http://schemas.microsoft.com/office/powerpoint/2010/main" val="4048678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smtClean="0"/>
              <a:t>https://www.vle.lt/straipsnis/interferometras/</a:t>
            </a:r>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9</a:t>
            </a:fld>
            <a:endParaRPr lang="lt-LT"/>
          </a:p>
        </p:txBody>
      </p:sp>
    </p:spTree>
    <p:extLst>
      <p:ext uri="{BB962C8B-B14F-4D97-AF65-F5344CB8AC3E}">
        <p14:creationId xmlns:p14="http://schemas.microsoft.com/office/powerpoint/2010/main" val="565489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smtClean="0"/>
              <a:t>https://www.researchgate.net/profile/Daniel-Abramovitch/publication/261347353/figure/fig10/AS:668507138179079@1536395930539/Basic-Michelson-Interferometer.png</a:t>
            </a:r>
            <a:endParaRPr lang="lt-LT" dirty="0" smtClean="0"/>
          </a:p>
          <a:p>
            <a:r>
              <a:rPr lang="en-US" dirty="0" smtClean="0"/>
              <a:t>chrome-extension://</a:t>
            </a:r>
            <a:r>
              <a:rPr lang="en-US" dirty="0" err="1" smtClean="0"/>
              <a:t>efaidnbmnnnibpcajpcglclefindmkaj</a:t>
            </a:r>
            <a:r>
              <a:rPr lang="en-US" dirty="0" smtClean="0"/>
              <a:t>/https://www1066.vu.lt/images/laboratoriniai_nauji/LD9_vu.pdf</a:t>
            </a:r>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10</a:t>
            </a:fld>
            <a:endParaRPr lang="lt-LT"/>
          </a:p>
        </p:txBody>
      </p:sp>
    </p:spTree>
    <p:extLst>
      <p:ext uri="{BB962C8B-B14F-4D97-AF65-F5344CB8AC3E}">
        <p14:creationId xmlns:p14="http://schemas.microsoft.com/office/powerpoint/2010/main" val="2880862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https://www.vle.lt/straipsnis/interferometras/</a:t>
            </a:r>
          </a:p>
          <a:p>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11</a:t>
            </a:fld>
            <a:endParaRPr lang="lt-LT"/>
          </a:p>
        </p:txBody>
      </p:sp>
    </p:spTree>
    <p:extLst>
      <p:ext uri="{BB962C8B-B14F-4D97-AF65-F5344CB8AC3E}">
        <p14:creationId xmlns:p14="http://schemas.microsoft.com/office/powerpoint/2010/main" val="374574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smtClean="0"/>
              <a:t>chrome-extension://</a:t>
            </a:r>
            <a:r>
              <a:rPr lang="en-US" dirty="0" err="1" smtClean="0"/>
              <a:t>efaidnbmnnnibpcajpcglclefindmkaj</a:t>
            </a:r>
            <a:r>
              <a:rPr lang="en-US" dirty="0" smtClean="0"/>
              <a:t>/https://fmf61.wordpress.com/wp-content/uploads/2009/09/v-salna-optika.pdf</a:t>
            </a:r>
            <a:endParaRPr lang="lt-LT" dirty="0" smtClean="0"/>
          </a:p>
          <a:p>
            <a:endParaRPr lang="en-US" dirty="0"/>
          </a:p>
        </p:txBody>
      </p:sp>
      <p:sp>
        <p:nvSpPr>
          <p:cNvPr id="4" name="Skaidrės numerio vietos rezervavimo ženklas 3"/>
          <p:cNvSpPr>
            <a:spLocks noGrp="1"/>
          </p:cNvSpPr>
          <p:nvPr>
            <p:ph type="sldNum" sz="quarter" idx="10"/>
          </p:nvPr>
        </p:nvSpPr>
        <p:spPr/>
        <p:txBody>
          <a:bodyPr/>
          <a:lstStyle/>
          <a:p>
            <a:fld id="{00FC2447-83BC-48AC-9BFE-F6EA461C6C09}" type="slidenum">
              <a:rPr lang="lt-LT" smtClean="0"/>
              <a:t>13</a:t>
            </a:fld>
            <a:endParaRPr lang="lt-LT"/>
          </a:p>
        </p:txBody>
      </p:sp>
    </p:spTree>
    <p:extLst>
      <p:ext uri="{BB962C8B-B14F-4D97-AF65-F5344CB8AC3E}">
        <p14:creationId xmlns:p14="http://schemas.microsoft.com/office/powerpoint/2010/main" val="3054820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0A242F-BF99-4679-8412-C14FF7B1568A}"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775F0-6B15-426F-B554-A3DE9A581223}" type="slidenum">
              <a:rPr lang="en-US" smtClean="0"/>
              <a:t>‹#›</a:t>
            </a:fld>
            <a:endParaRPr lang="en-US"/>
          </a:p>
        </p:txBody>
      </p:sp>
    </p:spTree>
    <p:extLst>
      <p:ext uri="{BB962C8B-B14F-4D97-AF65-F5344CB8AC3E}">
        <p14:creationId xmlns:p14="http://schemas.microsoft.com/office/powerpoint/2010/main" val="7413943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04814" cy="1325563"/>
          </a:xfrm>
        </p:spPr>
        <p:txBody>
          <a:bodyPr/>
          <a:lstStyle>
            <a:lvl1pPr>
              <a:defRPr b="1">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70A242F-BF99-4679-8412-C14FF7B1568A}"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775F0-6B15-426F-B554-A3DE9A581223}" type="slidenum">
              <a:rPr lang="en-US" smtClean="0"/>
              <a:t>‹#›</a:t>
            </a:fld>
            <a:endParaRPr lang="en-US"/>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6440" y="116229"/>
            <a:ext cx="1208088" cy="85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3"/>
          <a:stretch>
            <a:fillRect/>
          </a:stretch>
        </p:blipFill>
        <p:spPr>
          <a:xfrm>
            <a:off x="8814816" y="262368"/>
            <a:ext cx="2103376" cy="602823"/>
          </a:xfrm>
          <a:prstGeom prst="rect">
            <a:avLst/>
          </a:prstGeom>
        </p:spPr>
      </p:pic>
    </p:spTree>
    <p:extLst>
      <p:ext uri="{BB962C8B-B14F-4D97-AF65-F5344CB8AC3E}">
        <p14:creationId xmlns:p14="http://schemas.microsoft.com/office/powerpoint/2010/main" val="37079386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A242F-BF99-4679-8412-C14FF7B1568A}" type="datetimeFigureOut">
              <a:rPr lang="en-US" smtClean="0"/>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B775F0-6B15-426F-B554-A3DE9A581223}" type="slidenum">
              <a:rPr lang="en-US" smtClean="0"/>
              <a:t>‹#›</a:t>
            </a:fld>
            <a:endParaRPr lang="en-US"/>
          </a:p>
        </p:txBody>
      </p:sp>
    </p:spTree>
    <p:extLst>
      <p:ext uri="{BB962C8B-B14F-4D97-AF65-F5344CB8AC3E}">
        <p14:creationId xmlns:p14="http://schemas.microsoft.com/office/powerpoint/2010/main" val="35217089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A242F-BF99-4679-8412-C14FF7B1568A}" type="datetimeFigureOut">
              <a:rPr lang="en-US" smtClean="0"/>
              <a:t>9/8/2024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775F0-6B15-426F-B554-A3DE9A581223}" type="slidenum">
              <a:rPr lang="en-US" smtClean="0"/>
              <a:t>‹#›</a:t>
            </a:fld>
            <a:endParaRPr lang="en-US"/>
          </a:p>
        </p:txBody>
      </p:sp>
    </p:spTree>
    <p:extLst>
      <p:ext uri="{BB962C8B-B14F-4D97-AF65-F5344CB8AC3E}">
        <p14:creationId xmlns:p14="http://schemas.microsoft.com/office/powerpoint/2010/main" val="3327801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930364"/>
            <a:ext cx="11333285" cy="1763812"/>
          </a:xfrm>
        </p:spPr>
        <p:txBody>
          <a:bodyPr>
            <a:noAutofit/>
          </a:bodyPr>
          <a:lstStyle/>
          <a:p>
            <a:r>
              <a:rPr lang="lt-LT" sz="4400" b="1" dirty="0">
                <a:solidFill>
                  <a:schemeClr val="accent5">
                    <a:lumMod val="75000"/>
                  </a:schemeClr>
                </a:solidFill>
                <a:latin typeface="+mn-lt"/>
              </a:rPr>
              <a:t>Šviesos banginių savybių pasireiškimas gamtoje ir pritaikymas </a:t>
            </a:r>
            <a:r>
              <a:rPr lang="lt-LT" sz="4400" b="1" dirty="0" smtClean="0">
                <a:solidFill>
                  <a:schemeClr val="accent5">
                    <a:lumMod val="75000"/>
                  </a:schemeClr>
                </a:solidFill>
                <a:latin typeface="+mn-lt"/>
              </a:rPr>
              <a:t>praktikoje</a:t>
            </a:r>
            <a:br>
              <a:rPr lang="lt-LT" sz="4400" b="1" dirty="0" smtClean="0">
                <a:solidFill>
                  <a:schemeClr val="accent5">
                    <a:lumMod val="75000"/>
                  </a:schemeClr>
                </a:solidFill>
                <a:latin typeface="+mn-lt"/>
              </a:rPr>
            </a:br>
            <a:r>
              <a:rPr lang="lt-LT" sz="4400" b="1" dirty="0" smtClean="0">
                <a:solidFill>
                  <a:schemeClr val="accent5">
                    <a:lumMod val="75000"/>
                  </a:schemeClr>
                </a:solidFill>
                <a:latin typeface="+mn-lt"/>
              </a:rPr>
              <a:t>IV gim. klasė</a:t>
            </a:r>
            <a:endParaRPr lang="en-US" sz="4400" b="1" dirty="0">
              <a:solidFill>
                <a:schemeClr val="accent5">
                  <a:lumMod val="75000"/>
                </a:schemeClr>
              </a:solidFill>
              <a:latin typeface="+mn-lt"/>
            </a:endParaRPr>
          </a:p>
        </p:txBody>
      </p:sp>
      <p:sp>
        <p:nvSpPr>
          <p:cNvPr id="3" name="Subtitle 2"/>
          <p:cNvSpPr>
            <a:spLocks noGrp="1"/>
          </p:cNvSpPr>
          <p:nvPr>
            <p:ph type="subTitle" idx="1"/>
          </p:nvPr>
        </p:nvSpPr>
        <p:spPr>
          <a:xfrm>
            <a:off x="1524000" y="4317964"/>
            <a:ext cx="9144000" cy="1655762"/>
          </a:xfrm>
        </p:spPr>
        <p:txBody>
          <a:bodyPr/>
          <a:lstStyle/>
          <a:p>
            <a:r>
              <a:rPr lang="lt-LT" sz="3600" b="1" dirty="0">
                <a:solidFill>
                  <a:schemeClr val="accent1">
                    <a:lumMod val="50000"/>
                  </a:schemeClr>
                </a:solidFill>
              </a:rPr>
              <a:t>BP</a:t>
            </a:r>
            <a:r>
              <a:rPr lang="lt-LT" sz="3600" b="1" dirty="0" smtClean="0">
                <a:solidFill>
                  <a:schemeClr val="accent1">
                    <a:lumMod val="50000"/>
                  </a:schemeClr>
                </a:solidFill>
              </a:rPr>
              <a:t>: </a:t>
            </a:r>
            <a:r>
              <a:rPr lang="lt-LT" sz="3600" dirty="0" smtClean="0">
                <a:solidFill>
                  <a:schemeClr val="accent1">
                    <a:lumMod val="50000"/>
                  </a:schemeClr>
                </a:solidFill>
              </a:rPr>
              <a:t>Aptariami </a:t>
            </a:r>
            <a:r>
              <a:rPr lang="lt-LT" sz="3600" dirty="0">
                <a:solidFill>
                  <a:schemeClr val="accent1">
                    <a:lumMod val="50000"/>
                  </a:schemeClr>
                </a:solidFill>
              </a:rPr>
              <a:t>šviesos banginių savybių pasireiškimo gamtoje ir taikymo technikoje pavyzdžiai.</a:t>
            </a:r>
            <a:endParaRPr lang="en-US" sz="3600" dirty="0">
              <a:solidFill>
                <a:schemeClr val="accent1">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057" y="552846"/>
            <a:ext cx="3656215" cy="1047354"/>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2559" y="253488"/>
            <a:ext cx="2149290" cy="152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542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err="1" smtClean="0"/>
              <a:t>Interferometro</a:t>
            </a:r>
            <a:r>
              <a:rPr lang="lt-LT" dirty="0" smtClean="0"/>
              <a:t> principinė schema</a:t>
            </a:r>
            <a:endParaRPr lang="en-US" dirty="0"/>
          </a:p>
        </p:txBody>
      </p:sp>
      <p:pic>
        <p:nvPicPr>
          <p:cNvPr id="4" name="Turinio vietos rezervavimo ženklas 3"/>
          <p:cNvPicPr>
            <a:picLocks noGrp="1" noChangeAspect="1"/>
          </p:cNvPicPr>
          <p:nvPr>
            <p:ph idx="1"/>
          </p:nvPr>
        </p:nvPicPr>
        <p:blipFill>
          <a:blip r:embed="rId3"/>
          <a:stretch>
            <a:fillRect/>
          </a:stretch>
        </p:blipFill>
        <p:spPr>
          <a:xfrm>
            <a:off x="1023357" y="2086728"/>
            <a:ext cx="4974767" cy="3346994"/>
          </a:xfrm>
          <a:prstGeom prst="rect">
            <a:avLst/>
          </a:prstGeom>
        </p:spPr>
      </p:pic>
      <p:sp>
        <p:nvSpPr>
          <p:cNvPr id="5" name="Stačiakampis 4"/>
          <p:cNvSpPr/>
          <p:nvPr/>
        </p:nvSpPr>
        <p:spPr>
          <a:xfrm>
            <a:off x="6422967" y="1493580"/>
            <a:ext cx="4641273" cy="4801314"/>
          </a:xfrm>
          <a:prstGeom prst="rect">
            <a:avLst/>
          </a:prstGeom>
        </p:spPr>
        <p:txBody>
          <a:bodyPr wrap="square">
            <a:spAutoFit/>
          </a:bodyPr>
          <a:lstStyle/>
          <a:p>
            <a:pPr marL="285750" indent="-285750">
              <a:buFont typeface="Arial" panose="020B0604020202020204" pitchFamily="34" charset="0"/>
              <a:buChar char="•"/>
            </a:pPr>
            <a:r>
              <a:rPr lang="lt-LT" dirty="0">
                <a:solidFill>
                  <a:schemeClr val="accent1">
                    <a:lumMod val="50000"/>
                  </a:schemeClr>
                </a:solidFill>
              </a:rPr>
              <a:t>Lazerio spindulys patenka į pluošto </a:t>
            </a:r>
            <a:r>
              <a:rPr lang="lt-LT" dirty="0" smtClean="0">
                <a:solidFill>
                  <a:schemeClr val="accent1">
                    <a:lumMod val="50000"/>
                  </a:schemeClr>
                </a:solidFill>
              </a:rPr>
              <a:t>daliklį </a:t>
            </a:r>
            <a:r>
              <a:rPr lang="lt-LT" dirty="0">
                <a:solidFill>
                  <a:schemeClr val="accent1">
                    <a:lumMod val="50000"/>
                  </a:schemeClr>
                </a:solidFill>
              </a:rPr>
              <a:t>– pasidabruotą pusiau skaidų veidrodį, kuris  su spinduliu sudaro </a:t>
            </a:r>
            <a:r>
              <a:rPr lang="lt-LT" dirty="0" smtClean="0">
                <a:solidFill>
                  <a:schemeClr val="accent1">
                    <a:lumMod val="50000"/>
                  </a:schemeClr>
                </a:solidFill>
              </a:rPr>
              <a:t>apytikriai </a:t>
            </a:r>
            <a:r>
              <a:rPr lang="lt-LT" dirty="0">
                <a:solidFill>
                  <a:schemeClr val="accent1">
                    <a:lumMod val="50000"/>
                  </a:schemeClr>
                </a:solidFill>
              </a:rPr>
              <a:t>45° kampą. </a:t>
            </a:r>
            <a:endParaRPr lang="lt-LT" dirty="0" smtClean="0">
              <a:solidFill>
                <a:schemeClr val="accent1">
                  <a:lumMod val="50000"/>
                </a:schemeClr>
              </a:solidFill>
            </a:endParaRPr>
          </a:p>
          <a:p>
            <a:pPr marL="285750" indent="-285750">
              <a:buFont typeface="Arial" panose="020B0604020202020204" pitchFamily="34" charset="0"/>
              <a:buChar char="•"/>
            </a:pPr>
            <a:r>
              <a:rPr lang="lt-LT" dirty="0" smtClean="0">
                <a:solidFill>
                  <a:schemeClr val="accent1">
                    <a:lumMod val="50000"/>
                  </a:schemeClr>
                </a:solidFill>
              </a:rPr>
              <a:t>Spindulys </a:t>
            </a:r>
            <a:r>
              <a:rPr lang="lt-LT" dirty="0">
                <a:solidFill>
                  <a:schemeClr val="accent1">
                    <a:lumMod val="50000"/>
                  </a:schemeClr>
                </a:solidFill>
              </a:rPr>
              <a:t>padalijamas į du vienodo intensyvumo pluoštus. Vienas iš jų sklinda lygiagrečiai pradinei šviesos pluošto sklidimo krypčiai ir atsispindi nuo judamojo  veidrodžio, kitas – statmenai ir atsispindi nuo nejudamojo veidrodžio</a:t>
            </a:r>
            <a:r>
              <a:rPr lang="lt-LT" dirty="0" smtClean="0">
                <a:solidFill>
                  <a:schemeClr val="accent1">
                    <a:lumMod val="50000"/>
                  </a:schemeClr>
                </a:solidFill>
              </a:rPr>
              <a:t>.</a:t>
            </a:r>
          </a:p>
          <a:p>
            <a:pPr marL="285750" indent="-285750">
              <a:buFont typeface="Arial" panose="020B0604020202020204" pitchFamily="34" charset="0"/>
              <a:buChar char="•"/>
            </a:pPr>
            <a:r>
              <a:rPr lang="lt-LT" dirty="0" smtClean="0">
                <a:solidFill>
                  <a:schemeClr val="accent1">
                    <a:lumMod val="50000"/>
                  </a:schemeClr>
                </a:solidFill>
              </a:rPr>
              <a:t> </a:t>
            </a:r>
            <a:r>
              <a:rPr lang="lt-LT" dirty="0">
                <a:solidFill>
                  <a:schemeClr val="accent1">
                    <a:lumMod val="50000"/>
                  </a:schemeClr>
                </a:solidFill>
              </a:rPr>
              <a:t>Abu spinduliai vėl pasiekia pluošto daliklį ir, atsispindėję nuo jo ar perėję jį, yra suvedami tarpusavyje. </a:t>
            </a:r>
            <a:endParaRPr lang="lt-LT" dirty="0" smtClean="0">
              <a:solidFill>
                <a:schemeClr val="accent1">
                  <a:lumMod val="50000"/>
                </a:schemeClr>
              </a:solidFill>
            </a:endParaRPr>
          </a:p>
          <a:p>
            <a:pPr marL="285750" indent="-285750">
              <a:buFont typeface="Arial" panose="020B0604020202020204" pitchFamily="34" charset="0"/>
              <a:buChar char="•"/>
            </a:pPr>
            <a:r>
              <a:rPr lang="lt-LT" dirty="0" smtClean="0">
                <a:solidFill>
                  <a:schemeClr val="accent1">
                    <a:lumMod val="50000"/>
                  </a:schemeClr>
                </a:solidFill>
              </a:rPr>
              <a:t>Detektoriuje (ekrane</a:t>
            </a:r>
            <a:r>
              <a:rPr lang="lt-LT" dirty="0">
                <a:solidFill>
                  <a:schemeClr val="accent1">
                    <a:lumMod val="50000"/>
                  </a:schemeClr>
                </a:solidFill>
              </a:rPr>
              <a:t>) matomas interferencinis vaizdas – šviesūs ir tamsūs žiedai (arba juostos). </a:t>
            </a:r>
            <a:endParaRPr lang="lt-LT" dirty="0" smtClean="0">
              <a:solidFill>
                <a:schemeClr val="accent1">
                  <a:lumMod val="50000"/>
                </a:schemeClr>
              </a:solidFill>
            </a:endParaRPr>
          </a:p>
          <a:p>
            <a:pPr marL="285750" indent="-285750">
              <a:buFont typeface="Arial" panose="020B0604020202020204" pitchFamily="34" charset="0"/>
              <a:buChar char="•"/>
            </a:pPr>
            <a:r>
              <a:rPr lang="lt-LT" dirty="0" smtClean="0">
                <a:solidFill>
                  <a:schemeClr val="accent1">
                    <a:lumMod val="50000"/>
                  </a:schemeClr>
                </a:solidFill>
              </a:rPr>
              <a:t>Judamojo </a:t>
            </a:r>
            <a:r>
              <a:rPr lang="lt-LT" dirty="0">
                <a:solidFill>
                  <a:schemeClr val="accent1">
                    <a:lumMod val="50000"/>
                  </a:schemeClr>
                </a:solidFill>
              </a:rPr>
              <a:t>veidrodžio padėtis valdoma ir jo poslinkis matuojamas sraigtiniu mikrometru.</a:t>
            </a:r>
            <a:endParaRPr lang="en-US" dirty="0">
              <a:solidFill>
                <a:schemeClr val="accent1">
                  <a:lumMod val="50000"/>
                </a:schemeClr>
              </a:solidFill>
            </a:endParaRPr>
          </a:p>
        </p:txBody>
      </p:sp>
    </p:spTree>
    <p:extLst>
      <p:ext uri="{BB962C8B-B14F-4D97-AF65-F5344CB8AC3E}">
        <p14:creationId xmlns:p14="http://schemas.microsoft.com/office/powerpoint/2010/main" val="2322066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err="1" smtClean="0"/>
              <a:t>Interferometrų</a:t>
            </a:r>
            <a:r>
              <a:rPr lang="lt-LT" dirty="0" smtClean="0"/>
              <a:t> taikymas</a:t>
            </a:r>
            <a:endParaRPr lang="en-US" dirty="0"/>
          </a:p>
        </p:txBody>
      </p:sp>
      <p:sp>
        <p:nvSpPr>
          <p:cNvPr id="3" name="Turinio vietos rezervavimo ženklas 2"/>
          <p:cNvSpPr>
            <a:spLocks noGrp="1"/>
          </p:cNvSpPr>
          <p:nvPr>
            <p:ph idx="1"/>
          </p:nvPr>
        </p:nvSpPr>
        <p:spPr>
          <a:xfrm>
            <a:off x="838200" y="1354975"/>
            <a:ext cx="10515600" cy="4821988"/>
          </a:xfrm>
        </p:spPr>
        <p:txBody>
          <a:bodyPr>
            <a:normAutofit fontScale="85000" lnSpcReduction="20000"/>
          </a:bodyPr>
          <a:lstStyle/>
          <a:p>
            <a:r>
              <a:rPr lang="lt-LT" dirty="0"/>
              <a:t>Matavimo ir tyrimo įvairiais </a:t>
            </a:r>
            <a:r>
              <a:rPr lang="lt-LT" dirty="0" err="1"/>
              <a:t>interferometrais</a:t>
            </a:r>
            <a:r>
              <a:rPr lang="lt-LT" dirty="0"/>
              <a:t> metodai (</a:t>
            </a:r>
            <a:r>
              <a:rPr lang="lt-LT" dirty="0" err="1"/>
              <a:t>interferometrija</a:t>
            </a:r>
            <a:r>
              <a:rPr lang="lt-LT" dirty="0"/>
              <a:t>) yra labai tikslūs (galima pasiekti net </a:t>
            </a:r>
            <a:r>
              <a:rPr lang="el-GR" i="1" dirty="0"/>
              <a:t>λ</a:t>
            </a:r>
            <a:r>
              <a:rPr lang="el-GR" dirty="0"/>
              <a:t>/200 </a:t>
            </a:r>
            <a:r>
              <a:rPr lang="lt-LT" dirty="0" smtClean="0"/>
              <a:t>tikslumą).</a:t>
            </a:r>
          </a:p>
          <a:p>
            <a:r>
              <a:rPr lang="lt-LT" dirty="0" smtClean="0"/>
              <a:t> </a:t>
            </a:r>
            <a:r>
              <a:rPr lang="lt-LT" dirty="0"/>
              <a:t>Analizuojant </a:t>
            </a:r>
            <a:r>
              <a:rPr lang="lt-LT" dirty="0" err="1"/>
              <a:t>interferometru</a:t>
            </a:r>
            <a:r>
              <a:rPr lang="lt-LT" dirty="0"/>
              <a:t> gautą </a:t>
            </a:r>
            <a:r>
              <a:rPr lang="lt-LT" dirty="0" err="1"/>
              <a:t>interferencinį</a:t>
            </a:r>
            <a:r>
              <a:rPr lang="lt-LT" dirty="0"/>
              <a:t> vaizdą (iš juostų formos, pločio, poslinkio) galima nustatyti vieną arba kelis matuojamus dydžius, tirti sparčius reiškinius (pvz., plazmoje, tam naudojami lazeriniai </a:t>
            </a:r>
            <a:r>
              <a:rPr lang="lt-LT" dirty="0" err="1"/>
              <a:t>interferometrai</a:t>
            </a:r>
            <a:r>
              <a:rPr lang="lt-LT" dirty="0"/>
              <a:t>). </a:t>
            </a:r>
            <a:endParaRPr lang="lt-LT" dirty="0" smtClean="0"/>
          </a:p>
          <a:p>
            <a:r>
              <a:rPr lang="lt-LT" dirty="0" smtClean="0"/>
              <a:t>Naudojant </a:t>
            </a:r>
            <a:r>
              <a:rPr lang="lt-LT" dirty="0"/>
              <a:t>lazerius, kompiuterius ir fotoelektrinį registravimo metodą sukurti automatizuoti patikimi ir labai tikslūs </a:t>
            </a:r>
            <a:r>
              <a:rPr lang="lt-LT" dirty="0" err="1"/>
              <a:t>interferenciniai</a:t>
            </a:r>
            <a:r>
              <a:rPr lang="lt-LT" dirty="0"/>
              <a:t> matavimo metodai. </a:t>
            </a:r>
            <a:endParaRPr lang="lt-LT" dirty="0" smtClean="0"/>
          </a:p>
          <a:p>
            <a:r>
              <a:rPr lang="lt-LT" dirty="0" smtClean="0"/>
              <a:t>Optiniai </a:t>
            </a:r>
            <a:r>
              <a:rPr lang="lt-LT" dirty="0" err="1"/>
              <a:t>interferometrai</a:t>
            </a:r>
            <a:r>
              <a:rPr lang="lt-LT" dirty="0"/>
              <a:t> naudojami spinduliuotės spektro linijų sandarai tirti, spektro linijų bangos ilgiams, skaidrių medžiagų lūžio rodikliui, absoliutiems ir santykiniams kalibrų ilgiams ir detalių mechaniniams poslinkiams matuoti, optinių detalių (veidrodžių, lęšių, prizmių) formai, jų paviršiaus </a:t>
            </a:r>
            <a:r>
              <a:rPr lang="lt-LT" dirty="0" err="1"/>
              <a:t>mikroreljefui</a:t>
            </a:r>
            <a:r>
              <a:rPr lang="lt-LT" dirty="0"/>
              <a:t> ir deformacijai tirti, paviršių švarumui kontroliuoti, žvaigždžių kampiniams matmenims matuoti</a:t>
            </a:r>
            <a:r>
              <a:rPr lang="lt-LT" dirty="0" smtClean="0"/>
              <a:t>.</a:t>
            </a:r>
          </a:p>
          <a:p>
            <a:r>
              <a:rPr lang="lt-LT" dirty="0" smtClean="0"/>
              <a:t> </a:t>
            </a:r>
            <a:r>
              <a:rPr lang="lt-LT" dirty="0" err="1"/>
              <a:t>Interferometrai</a:t>
            </a:r>
            <a:r>
              <a:rPr lang="lt-LT" dirty="0"/>
              <a:t> naudojami spektroskopijoje, </a:t>
            </a:r>
            <a:r>
              <a:rPr lang="lt-LT" dirty="0" err="1"/>
              <a:t>astrofizikoje</a:t>
            </a:r>
            <a:r>
              <a:rPr lang="lt-LT" dirty="0"/>
              <a:t>, </a:t>
            </a:r>
            <a:r>
              <a:rPr lang="lt-LT" dirty="0" err="1"/>
              <a:t>refraktometrijoje</a:t>
            </a:r>
            <a:r>
              <a:rPr lang="lt-LT" dirty="0"/>
              <a:t>, </a:t>
            </a:r>
            <a:r>
              <a:rPr lang="lt-LT" dirty="0" err="1"/>
              <a:t>defektoskopijoje</a:t>
            </a:r>
            <a:r>
              <a:rPr lang="lt-LT" dirty="0"/>
              <a:t> ir kitur.</a:t>
            </a:r>
            <a:endParaRPr lang="en-US" dirty="0"/>
          </a:p>
        </p:txBody>
      </p:sp>
    </p:spTree>
    <p:extLst>
      <p:ext uri="{BB962C8B-B14F-4D97-AF65-F5344CB8AC3E}">
        <p14:creationId xmlns:p14="http://schemas.microsoft.com/office/powerpoint/2010/main" val="1086275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6"/>
            <a:ext cx="7504814" cy="898410"/>
          </a:xfrm>
        </p:spPr>
        <p:txBody>
          <a:bodyPr>
            <a:normAutofit fontScale="90000"/>
          </a:bodyPr>
          <a:lstStyle/>
          <a:p>
            <a:r>
              <a:rPr lang="lt-LT" dirty="0"/>
              <a:t>Optinių paviršių kokybės </a:t>
            </a:r>
            <a:r>
              <a:rPr lang="lt-LT" dirty="0" smtClean="0"/>
              <a:t>tyrimas (1)</a:t>
            </a:r>
            <a:endParaRPr lang="en-US" dirty="0"/>
          </a:p>
        </p:txBody>
      </p:sp>
      <p:sp>
        <p:nvSpPr>
          <p:cNvPr id="3" name="Turinio vietos rezervavimo ženklas 2"/>
          <p:cNvSpPr>
            <a:spLocks noGrp="1"/>
          </p:cNvSpPr>
          <p:nvPr>
            <p:ph idx="1"/>
          </p:nvPr>
        </p:nvSpPr>
        <p:spPr>
          <a:xfrm>
            <a:off x="838200" y="1812175"/>
            <a:ext cx="10957560" cy="4364788"/>
          </a:xfrm>
        </p:spPr>
        <p:txBody>
          <a:bodyPr>
            <a:normAutofit/>
          </a:bodyPr>
          <a:lstStyle/>
          <a:p>
            <a:r>
              <a:rPr lang="lt-LT" sz="2400" dirty="0" smtClean="0"/>
              <a:t>Optinių </a:t>
            </a:r>
            <a:r>
              <a:rPr lang="lt-LT" sz="2400" dirty="0"/>
              <a:t>prietaisų detalių paviršiai turi būti tikslūs ir kokybiški. Plokštieji veidrodžiai arba sferiniai paviršiai neturi skirtis nuo atitinkamų idealiųjų geometrinių paviršių daugiau nei nedidele bangos ilgio dalimi (</a:t>
            </a:r>
            <a:r>
              <a:rPr lang="lt-LT" sz="2400" dirty="0" err="1"/>
              <a:t>interferencinės</a:t>
            </a:r>
            <a:r>
              <a:rPr lang="lt-LT" sz="2400" dirty="0"/>
              <a:t> juostelės pločio dalimi). Tokios aukštos kokybės optiniai paviršiai kontroliuojami </a:t>
            </a:r>
            <a:r>
              <a:rPr lang="lt-LT" sz="2400" dirty="0" err="1"/>
              <a:t>interferenciniais</a:t>
            </a:r>
            <a:r>
              <a:rPr lang="lt-LT" sz="2400" dirty="0"/>
              <a:t> metodais</a:t>
            </a:r>
            <a:r>
              <a:rPr lang="lt-LT" sz="2400" dirty="0" smtClean="0"/>
              <a:t>.</a:t>
            </a:r>
          </a:p>
          <a:p>
            <a:r>
              <a:rPr lang="lt-LT" sz="2400" dirty="0"/>
              <a:t>Tam naudojamas specialus optinis kalibras (etaloninis stiklas), pagamintas iš </a:t>
            </a:r>
            <a:r>
              <a:rPr lang="lt-LT" sz="2400" dirty="0" err="1"/>
              <a:t>gretasienės</a:t>
            </a:r>
            <a:r>
              <a:rPr lang="lt-LT" sz="2400" dirty="0"/>
              <a:t> plokštelės, kurios vienas paviršius skiriasi nuo plokščiojo ne daugiau kaip 0,1 bangos ilgio. </a:t>
            </a:r>
            <a:endParaRPr lang="lt-LT" sz="2400" dirty="0" smtClean="0"/>
          </a:p>
        </p:txBody>
      </p:sp>
    </p:spTree>
    <p:extLst>
      <p:ext uri="{BB962C8B-B14F-4D97-AF65-F5344CB8AC3E}">
        <p14:creationId xmlns:p14="http://schemas.microsoft.com/office/powerpoint/2010/main" val="3850451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6"/>
            <a:ext cx="7504814" cy="649028"/>
          </a:xfrm>
        </p:spPr>
        <p:txBody>
          <a:bodyPr>
            <a:normAutofit fontScale="90000"/>
          </a:bodyPr>
          <a:lstStyle/>
          <a:p>
            <a:r>
              <a:rPr lang="lt-LT" dirty="0"/>
              <a:t>Optinių paviršių kokybės </a:t>
            </a:r>
            <a:r>
              <a:rPr lang="lt-LT" dirty="0" smtClean="0"/>
              <a:t>tyrimas(2)</a:t>
            </a:r>
            <a:endParaRPr lang="en-US" dirty="0"/>
          </a:p>
        </p:txBody>
      </p:sp>
      <p:sp>
        <p:nvSpPr>
          <p:cNvPr id="3" name="Turinio vietos rezervavimo ženklas 2"/>
          <p:cNvSpPr>
            <a:spLocks noGrp="1"/>
          </p:cNvSpPr>
          <p:nvPr>
            <p:ph idx="1"/>
          </p:nvPr>
        </p:nvSpPr>
        <p:spPr>
          <a:xfrm>
            <a:off x="372687" y="1401676"/>
            <a:ext cx="7216833" cy="4351338"/>
          </a:xfrm>
        </p:spPr>
        <p:txBody>
          <a:bodyPr>
            <a:normAutofit/>
          </a:bodyPr>
          <a:lstStyle/>
          <a:p>
            <a:r>
              <a:rPr lang="lt-LT" sz="2400" dirty="0"/>
              <a:t>Kontroliuojamasis paviršius prispaudžiamas prie kalibro taip, kad tarp jų susidarytų plonas oro tarpelis. Sklindant šviesai šiuo oro tarpeliu, susikuria vienodo storio </a:t>
            </a:r>
            <a:r>
              <a:rPr lang="lt-LT" sz="2400" dirty="0" err="1"/>
              <a:t>interferencinės</a:t>
            </a:r>
            <a:r>
              <a:rPr lang="lt-LT" sz="2400" dirty="0"/>
              <a:t> juostelės, kurios stebimos F </a:t>
            </a:r>
            <a:r>
              <a:rPr lang="lt-LT" sz="2400" dirty="0" smtClean="0"/>
              <a:t>įrenginiu.</a:t>
            </a:r>
          </a:p>
          <a:p>
            <a:r>
              <a:rPr lang="lt-LT" sz="2400" dirty="0" smtClean="0"/>
              <a:t>Jei </a:t>
            </a:r>
            <a:r>
              <a:rPr lang="lt-LT" sz="2400" dirty="0"/>
              <a:t>plokštelių paviršiai yra idealiai plokšti, tarp jų susidaro taisyklingas pleištas ir </a:t>
            </a:r>
            <a:r>
              <a:rPr lang="lt-LT" sz="2400" dirty="0" err="1"/>
              <a:t>interferencinės</a:t>
            </a:r>
            <a:r>
              <a:rPr lang="lt-LT" sz="2400" dirty="0"/>
              <a:t> juostelės bus tiesės, lygiagretės su pleišto briauna </a:t>
            </a:r>
            <a:r>
              <a:rPr lang="lt-LT" sz="2400" dirty="0" smtClean="0"/>
              <a:t>(a </a:t>
            </a:r>
            <a:r>
              <a:rPr lang="lt-LT" sz="2400" dirty="0"/>
              <a:t>pav.). Visokie nuokrypiai nuo plokštumos sukurs sudėtingą </a:t>
            </a:r>
            <a:r>
              <a:rPr lang="lt-LT" sz="2400" dirty="0" err="1"/>
              <a:t>interferencinį</a:t>
            </a:r>
            <a:r>
              <a:rPr lang="lt-LT" sz="2400" dirty="0"/>
              <a:t> vaizdą, nusakantį paviršiaus neatitikimą idealiajam </a:t>
            </a:r>
            <a:r>
              <a:rPr lang="lt-LT" sz="2400" dirty="0" smtClean="0"/>
              <a:t>(b</a:t>
            </a:r>
            <a:r>
              <a:rPr lang="lt-LT" sz="2400" dirty="0"/>
              <a:t>, c pav.).</a:t>
            </a:r>
          </a:p>
          <a:p>
            <a:endParaRPr lang="en-US" dirty="0"/>
          </a:p>
        </p:txBody>
      </p:sp>
      <p:pic>
        <p:nvPicPr>
          <p:cNvPr id="4" name="Paveikslėlis 3"/>
          <p:cNvPicPr>
            <a:picLocks noChangeAspect="1"/>
          </p:cNvPicPr>
          <p:nvPr/>
        </p:nvPicPr>
        <p:blipFill>
          <a:blip r:embed="rId3"/>
          <a:stretch>
            <a:fillRect/>
          </a:stretch>
        </p:blipFill>
        <p:spPr>
          <a:xfrm>
            <a:off x="8487418" y="915228"/>
            <a:ext cx="2737341" cy="2822693"/>
          </a:xfrm>
          <a:prstGeom prst="rect">
            <a:avLst/>
          </a:prstGeom>
        </p:spPr>
      </p:pic>
      <p:sp>
        <p:nvSpPr>
          <p:cNvPr id="5" name="TextBox 4"/>
          <p:cNvSpPr txBox="1"/>
          <p:nvPr/>
        </p:nvSpPr>
        <p:spPr>
          <a:xfrm>
            <a:off x="8928537" y="3568644"/>
            <a:ext cx="2029210" cy="338554"/>
          </a:xfrm>
          <a:prstGeom prst="rect">
            <a:avLst/>
          </a:prstGeom>
          <a:noFill/>
        </p:spPr>
        <p:txBody>
          <a:bodyPr wrap="none" rtlCol="0">
            <a:spAutoFit/>
          </a:bodyPr>
          <a:lstStyle/>
          <a:p>
            <a:r>
              <a:rPr lang="lt-LT" sz="1600" dirty="0" smtClean="0"/>
              <a:t>A‘ – tiriamoji plokštelė</a:t>
            </a:r>
            <a:endParaRPr lang="en-US" sz="1600" dirty="0"/>
          </a:p>
        </p:txBody>
      </p:sp>
      <p:sp>
        <p:nvSpPr>
          <p:cNvPr id="6" name="TextBox 5"/>
          <p:cNvSpPr txBox="1"/>
          <p:nvPr/>
        </p:nvSpPr>
        <p:spPr>
          <a:xfrm>
            <a:off x="8928537" y="3864208"/>
            <a:ext cx="1743747" cy="338554"/>
          </a:xfrm>
          <a:prstGeom prst="rect">
            <a:avLst/>
          </a:prstGeom>
          <a:noFill/>
        </p:spPr>
        <p:txBody>
          <a:bodyPr wrap="none" rtlCol="0">
            <a:spAutoFit/>
          </a:bodyPr>
          <a:lstStyle/>
          <a:p>
            <a:r>
              <a:rPr lang="lt-LT" sz="1600" dirty="0" smtClean="0"/>
              <a:t>A – optinis kalibras</a:t>
            </a:r>
            <a:endParaRPr lang="en-US" sz="1600" dirty="0"/>
          </a:p>
        </p:txBody>
      </p:sp>
      <p:sp>
        <p:nvSpPr>
          <p:cNvPr id="7" name="TextBox 6"/>
          <p:cNvSpPr txBox="1"/>
          <p:nvPr/>
        </p:nvSpPr>
        <p:spPr>
          <a:xfrm>
            <a:off x="8928537" y="4147846"/>
            <a:ext cx="2336665" cy="338554"/>
          </a:xfrm>
          <a:prstGeom prst="rect">
            <a:avLst/>
          </a:prstGeom>
          <a:noFill/>
        </p:spPr>
        <p:txBody>
          <a:bodyPr wrap="none" rtlCol="0">
            <a:spAutoFit/>
          </a:bodyPr>
          <a:lstStyle/>
          <a:p>
            <a:r>
              <a:rPr lang="lt-LT" sz="1600" dirty="0" smtClean="0"/>
              <a:t>M – </a:t>
            </a:r>
            <a:r>
              <a:rPr lang="lt-LT" sz="1600" dirty="0" err="1" smtClean="0"/>
              <a:t>pusskaidrus</a:t>
            </a:r>
            <a:r>
              <a:rPr lang="lt-LT" sz="1600" dirty="0" smtClean="0"/>
              <a:t> veidrodis</a:t>
            </a:r>
            <a:endParaRPr lang="en-US" sz="1600" dirty="0"/>
          </a:p>
        </p:txBody>
      </p:sp>
      <p:sp>
        <p:nvSpPr>
          <p:cNvPr id="8" name="TextBox 7"/>
          <p:cNvSpPr txBox="1"/>
          <p:nvPr/>
        </p:nvSpPr>
        <p:spPr>
          <a:xfrm>
            <a:off x="9010103" y="4443410"/>
            <a:ext cx="1730089" cy="338554"/>
          </a:xfrm>
          <a:prstGeom prst="rect">
            <a:avLst/>
          </a:prstGeom>
          <a:noFill/>
        </p:spPr>
        <p:txBody>
          <a:bodyPr wrap="none" rtlCol="0">
            <a:spAutoFit/>
          </a:bodyPr>
          <a:lstStyle/>
          <a:p>
            <a:r>
              <a:rPr lang="lt-LT" sz="1600" dirty="0" smtClean="0"/>
              <a:t>S  – šviesos šaltinis</a:t>
            </a:r>
            <a:endParaRPr lang="en-US" sz="1600" dirty="0"/>
          </a:p>
        </p:txBody>
      </p:sp>
      <p:pic>
        <p:nvPicPr>
          <p:cNvPr id="9" name="Paveikslėlis 8"/>
          <p:cNvPicPr>
            <a:picLocks noChangeAspect="1"/>
          </p:cNvPicPr>
          <p:nvPr/>
        </p:nvPicPr>
        <p:blipFill>
          <a:blip r:embed="rId4"/>
          <a:stretch>
            <a:fillRect/>
          </a:stretch>
        </p:blipFill>
        <p:spPr>
          <a:xfrm>
            <a:off x="5353916" y="5032230"/>
            <a:ext cx="3019772" cy="1509886"/>
          </a:xfrm>
          <a:prstGeom prst="rect">
            <a:avLst/>
          </a:prstGeom>
        </p:spPr>
      </p:pic>
    </p:spTree>
    <p:extLst>
      <p:ext uri="{BB962C8B-B14F-4D97-AF65-F5344CB8AC3E}">
        <p14:creationId xmlns:p14="http://schemas.microsoft.com/office/powerpoint/2010/main" val="3609626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a:t>Mažų mechaninių poslinkių matavimas</a:t>
            </a:r>
            <a:endParaRPr lang="en-US" dirty="0"/>
          </a:p>
        </p:txBody>
      </p:sp>
      <p:pic>
        <p:nvPicPr>
          <p:cNvPr id="6" name="Turinio vietos rezervavimo ženklas 5"/>
          <p:cNvPicPr>
            <a:picLocks noGrp="1"/>
          </p:cNvPicPr>
          <p:nvPr>
            <p:ph idx="1"/>
          </p:nvPr>
        </p:nvPicPr>
        <p:blipFill rotWithShape="1">
          <a:blip r:embed="rId3"/>
          <a:srcRect l="39872" t="20285" r="6795" b="11567"/>
          <a:stretch/>
        </p:blipFill>
        <p:spPr bwMode="auto">
          <a:xfrm>
            <a:off x="492050" y="2202873"/>
            <a:ext cx="4113201" cy="2992582"/>
          </a:xfrm>
          <a:prstGeom prst="rect">
            <a:avLst/>
          </a:prstGeom>
          <a:ln>
            <a:noFill/>
          </a:ln>
          <a:extLst>
            <a:ext uri="{53640926-AAD7-44D8-BBD7-CCE9431645EC}">
              <a14:shadowObscured xmlns:a14="http://schemas.microsoft.com/office/drawing/2010/main"/>
            </a:ext>
          </a:extLst>
        </p:spPr>
      </p:pic>
      <p:sp>
        <p:nvSpPr>
          <p:cNvPr id="5" name="Stačiakampis 4"/>
          <p:cNvSpPr/>
          <p:nvPr/>
        </p:nvSpPr>
        <p:spPr>
          <a:xfrm>
            <a:off x="5674822" y="3718679"/>
            <a:ext cx="6096000" cy="646331"/>
          </a:xfrm>
          <a:prstGeom prst="rect">
            <a:avLst/>
          </a:prstGeom>
        </p:spPr>
        <p:txBody>
          <a:bodyPr>
            <a:spAutoFit/>
          </a:bodyPr>
          <a:lstStyle/>
          <a:p>
            <a:endParaRPr lang="ru-RU" dirty="0" smtClean="0"/>
          </a:p>
          <a:p>
            <a:endParaRPr lang="ru-RU" dirty="0"/>
          </a:p>
        </p:txBody>
      </p:sp>
      <p:sp>
        <p:nvSpPr>
          <p:cNvPr id="7" name="TextBox 6"/>
          <p:cNvSpPr txBox="1"/>
          <p:nvPr/>
        </p:nvSpPr>
        <p:spPr>
          <a:xfrm>
            <a:off x="5025420" y="2520155"/>
            <a:ext cx="6726535" cy="2308324"/>
          </a:xfrm>
          <a:prstGeom prst="rect">
            <a:avLst/>
          </a:prstGeom>
          <a:noFill/>
        </p:spPr>
        <p:txBody>
          <a:bodyPr wrap="square" rtlCol="0">
            <a:spAutoFit/>
          </a:bodyPr>
          <a:lstStyle/>
          <a:p>
            <a:r>
              <a:rPr lang="lt-LT" sz="2400" dirty="0" smtClean="0">
                <a:solidFill>
                  <a:schemeClr val="accent1">
                    <a:lumMod val="50000"/>
                  </a:schemeClr>
                </a:solidFill>
              </a:rPr>
              <a:t>Įrangos schema susideda iš šviesos šaltinio, mikroskopo, dviejų plokštumų, kurios sudaro tarpusavyje mažą kampą, lęšio, veidrodžio. Mažo daikto matmenų matavimas pagrįstas interferencinių juostų poslinkiu, kai tarp plokštelių padidėja </a:t>
            </a:r>
          </a:p>
          <a:p>
            <a:r>
              <a:rPr lang="lt-LT" sz="2400" dirty="0">
                <a:solidFill>
                  <a:schemeClr val="accent1">
                    <a:lumMod val="50000"/>
                  </a:schemeClr>
                </a:solidFill>
              </a:rPr>
              <a:t>a</a:t>
            </a:r>
            <a:r>
              <a:rPr lang="lt-LT" sz="2400" dirty="0" smtClean="0">
                <a:solidFill>
                  <a:schemeClr val="accent1">
                    <a:lumMod val="50000"/>
                  </a:schemeClr>
                </a:solidFill>
              </a:rPr>
              <a:t>tstumas. </a:t>
            </a:r>
            <a:endParaRPr lang="en-US" sz="2400" dirty="0">
              <a:solidFill>
                <a:schemeClr val="accent1">
                  <a:lumMod val="50000"/>
                </a:schemeClr>
              </a:solidFill>
            </a:endParaRPr>
          </a:p>
        </p:txBody>
      </p:sp>
    </p:spTree>
    <p:extLst>
      <p:ext uri="{BB962C8B-B14F-4D97-AF65-F5344CB8AC3E}">
        <p14:creationId xmlns:p14="http://schemas.microsoft.com/office/powerpoint/2010/main" val="1737625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6"/>
            <a:ext cx="7504814" cy="923348"/>
          </a:xfrm>
        </p:spPr>
        <p:txBody>
          <a:bodyPr>
            <a:normAutofit fontScale="90000"/>
          </a:bodyPr>
          <a:lstStyle/>
          <a:p>
            <a:r>
              <a:rPr lang="lt-LT" dirty="0"/>
              <a:t>Mažų mechaninių poslinkių </a:t>
            </a:r>
            <a:r>
              <a:rPr lang="lt-LT" dirty="0" smtClean="0"/>
              <a:t>matavimas(2)</a:t>
            </a:r>
            <a:endParaRPr lang="en-US" dirty="0"/>
          </a:p>
        </p:txBody>
      </p:sp>
      <p:pic>
        <p:nvPicPr>
          <p:cNvPr id="4" name="Paveikslėlis 3"/>
          <p:cNvPicPr>
            <a:picLocks noChangeAspect="1"/>
          </p:cNvPicPr>
          <p:nvPr/>
        </p:nvPicPr>
        <p:blipFill>
          <a:blip r:embed="rId3"/>
          <a:stretch>
            <a:fillRect/>
          </a:stretch>
        </p:blipFill>
        <p:spPr>
          <a:xfrm>
            <a:off x="172430" y="3167647"/>
            <a:ext cx="2904961" cy="1612323"/>
          </a:xfrm>
          <a:prstGeom prst="rect">
            <a:avLst/>
          </a:prstGeom>
        </p:spPr>
      </p:pic>
      <p:sp>
        <p:nvSpPr>
          <p:cNvPr id="7" name="Stačiakampis 6"/>
          <p:cNvSpPr/>
          <p:nvPr/>
        </p:nvSpPr>
        <p:spPr>
          <a:xfrm>
            <a:off x="3393049" y="1288474"/>
            <a:ext cx="8124305" cy="5016758"/>
          </a:xfrm>
          <a:prstGeom prst="rect">
            <a:avLst/>
          </a:prstGeom>
        </p:spPr>
        <p:txBody>
          <a:bodyPr wrap="square">
            <a:spAutoFit/>
          </a:bodyPr>
          <a:lstStyle/>
          <a:p>
            <a:r>
              <a:rPr lang="lt-LT" sz="2000" dirty="0" smtClean="0">
                <a:solidFill>
                  <a:schemeClr val="accent5">
                    <a:lumMod val="75000"/>
                  </a:schemeClr>
                </a:solidFill>
              </a:rPr>
              <a:t>Dvi </a:t>
            </a:r>
            <a:r>
              <a:rPr lang="lt-LT" sz="2000" dirty="0">
                <a:solidFill>
                  <a:schemeClr val="accent5">
                    <a:lumMod val="75000"/>
                  </a:schemeClr>
                </a:solidFill>
              </a:rPr>
              <a:t>plokštumos AB ir CD sudaro mažo kampo </a:t>
            </a:r>
            <a:r>
              <a:rPr lang="el-GR" sz="2000" dirty="0">
                <a:solidFill>
                  <a:schemeClr val="accent5">
                    <a:lumMod val="75000"/>
                  </a:schemeClr>
                </a:solidFill>
              </a:rPr>
              <a:t>α </a:t>
            </a:r>
            <a:r>
              <a:rPr lang="lt-LT" sz="2000" dirty="0" smtClean="0">
                <a:solidFill>
                  <a:schemeClr val="accent5">
                    <a:lumMod val="75000"/>
                  </a:schemeClr>
                </a:solidFill>
              </a:rPr>
              <a:t>pleištą. </a:t>
            </a:r>
            <a:r>
              <a:rPr lang="lt-LT" sz="2000" dirty="0">
                <a:solidFill>
                  <a:schemeClr val="accent5">
                    <a:lumMod val="75000"/>
                  </a:schemeClr>
                </a:solidFill>
              </a:rPr>
              <a:t>Krintant į pleištą lygiagrečių spindulių pluošteliui, matomos vienodo storio </a:t>
            </a:r>
            <a:r>
              <a:rPr lang="lt-LT" sz="2000" dirty="0" err="1">
                <a:solidFill>
                  <a:schemeClr val="accent5">
                    <a:lumMod val="75000"/>
                  </a:schemeClr>
                </a:solidFill>
              </a:rPr>
              <a:t>interferencinės</a:t>
            </a:r>
            <a:r>
              <a:rPr lang="lt-LT" sz="2000" dirty="0">
                <a:solidFill>
                  <a:schemeClr val="accent5">
                    <a:lumMod val="75000"/>
                  </a:schemeClr>
                </a:solidFill>
              </a:rPr>
              <a:t> juostelės, </a:t>
            </a:r>
            <a:r>
              <a:rPr lang="lt-LT" sz="2000" dirty="0" smtClean="0">
                <a:solidFill>
                  <a:schemeClr val="accent5">
                    <a:lumMod val="75000"/>
                  </a:schemeClr>
                </a:solidFill>
              </a:rPr>
              <a:t>lygiagrečios </a:t>
            </a:r>
            <a:r>
              <a:rPr lang="lt-LT" sz="2000" dirty="0">
                <a:solidFill>
                  <a:schemeClr val="accent5">
                    <a:lumMod val="75000"/>
                  </a:schemeClr>
                </a:solidFill>
              </a:rPr>
              <a:t>su pleišto briauna. Kadangi kampas </a:t>
            </a:r>
            <a:r>
              <a:rPr lang="el-GR" sz="2000" dirty="0">
                <a:solidFill>
                  <a:schemeClr val="accent5">
                    <a:lumMod val="75000"/>
                  </a:schemeClr>
                </a:solidFill>
              </a:rPr>
              <a:t>α </a:t>
            </a:r>
            <a:r>
              <a:rPr lang="lt-LT" sz="2000" dirty="0">
                <a:solidFill>
                  <a:schemeClr val="accent5">
                    <a:lumMod val="75000"/>
                  </a:schemeClr>
                </a:solidFill>
              </a:rPr>
              <a:t>mažas, geometrinis spindulių eigos skirtumas lygus </a:t>
            </a:r>
            <a:r>
              <a:rPr lang="lt-LT" sz="2000" dirty="0" smtClean="0">
                <a:solidFill>
                  <a:schemeClr val="accent5">
                    <a:lumMod val="75000"/>
                  </a:schemeClr>
                </a:solidFill>
              </a:rPr>
              <a:t>2d,  </a:t>
            </a:r>
            <a:r>
              <a:rPr lang="lt-LT" sz="2000" dirty="0">
                <a:solidFill>
                  <a:schemeClr val="accent5">
                    <a:lumMod val="75000"/>
                  </a:schemeClr>
                </a:solidFill>
              </a:rPr>
              <a:t>čia d </a:t>
            </a:r>
            <a:r>
              <a:rPr lang="lt-LT" sz="2000" dirty="0" smtClean="0">
                <a:solidFill>
                  <a:schemeClr val="accent5">
                    <a:lumMod val="75000"/>
                  </a:schemeClr>
                </a:solidFill>
              </a:rPr>
              <a:t>- pleišto </a:t>
            </a:r>
            <a:r>
              <a:rPr lang="lt-LT" sz="2000" dirty="0">
                <a:solidFill>
                  <a:schemeClr val="accent5">
                    <a:lumMod val="75000"/>
                  </a:schemeClr>
                </a:solidFill>
              </a:rPr>
              <a:t>storis spindulių atspindžio vietoje</a:t>
            </a:r>
            <a:r>
              <a:rPr lang="lt-LT" sz="2000" dirty="0" smtClean="0">
                <a:solidFill>
                  <a:schemeClr val="accent5">
                    <a:lumMod val="75000"/>
                  </a:schemeClr>
                </a:solidFill>
              </a:rPr>
              <a:t>.</a:t>
            </a:r>
          </a:p>
          <a:p>
            <a:r>
              <a:rPr lang="lt-LT" sz="2000" dirty="0" smtClean="0">
                <a:solidFill>
                  <a:schemeClr val="accent5">
                    <a:lumMod val="75000"/>
                  </a:schemeClr>
                </a:solidFill>
              </a:rPr>
              <a:t>Jei </a:t>
            </a:r>
            <a:r>
              <a:rPr lang="lt-LT" sz="2000" dirty="0">
                <a:solidFill>
                  <a:schemeClr val="accent5">
                    <a:lumMod val="75000"/>
                  </a:schemeClr>
                </a:solidFill>
              </a:rPr>
              <a:t>pleištas yra ore ir pleišto medžiagos lūžio rodiklis n didesnis už oro, tai 1 </a:t>
            </a:r>
            <a:r>
              <a:rPr lang="lt-LT" sz="2000" dirty="0" smtClean="0">
                <a:solidFill>
                  <a:schemeClr val="accent5">
                    <a:lumMod val="75000"/>
                  </a:schemeClr>
                </a:solidFill>
              </a:rPr>
              <a:t>spindulys, </a:t>
            </a:r>
            <a:r>
              <a:rPr lang="lt-LT" sz="2000" dirty="0">
                <a:solidFill>
                  <a:schemeClr val="accent5">
                    <a:lumMod val="75000"/>
                  </a:schemeClr>
                </a:solidFill>
              </a:rPr>
              <a:t>atsispindėjęs nuo paviršiaus AB, keičia </a:t>
            </a:r>
            <a:r>
              <a:rPr lang="lt-LT" sz="2000" dirty="0" smtClean="0">
                <a:solidFill>
                  <a:schemeClr val="accent5">
                    <a:lumMod val="75000"/>
                  </a:schemeClr>
                </a:solidFill>
              </a:rPr>
              <a:t>fazę </a:t>
            </a:r>
            <a:r>
              <a:rPr lang="lt-LT" sz="2000" dirty="0">
                <a:solidFill>
                  <a:schemeClr val="accent5">
                    <a:lumMod val="75000"/>
                  </a:schemeClr>
                </a:solidFill>
              </a:rPr>
              <a:t>dydžiu </a:t>
            </a:r>
            <a:r>
              <a:rPr lang="el-GR" sz="2000" dirty="0">
                <a:solidFill>
                  <a:schemeClr val="accent5">
                    <a:lumMod val="75000"/>
                  </a:schemeClr>
                </a:solidFill>
              </a:rPr>
              <a:t>π</a:t>
            </a:r>
            <a:r>
              <a:rPr lang="lt-LT" sz="2000" dirty="0" smtClean="0">
                <a:solidFill>
                  <a:schemeClr val="accent5">
                    <a:lumMod val="75000"/>
                  </a:schemeClr>
                </a:solidFill>
              </a:rPr>
              <a:t>. </a:t>
            </a:r>
          </a:p>
          <a:p>
            <a:r>
              <a:rPr lang="lt-LT" sz="2000" dirty="0" smtClean="0">
                <a:solidFill>
                  <a:schemeClr val="accent5">
                    <a:lumMod val="75000"/>
                  </a:schemeClr>
                </a:solidFill>
              </a:rPr>
              <a:t>Optinis </a:t>
            </a:r>
            <a:r>
              <a:rPr lang="lt-LT" sz="2000" dirty="0">
                <a:solidFill>
                  <a:schemeClr val="accent5">
                    <a:lumMod val="75000"/>
                  </a:schemeClr>
                </a:solidFill>
              </a:rPr>
              <a:t>eigos skirtumas </a:t>
            </a:r>
            <a:r>
              <a:rPr lang="lt-LT" sz="2000" dirty="0" smtClean="0">
                <a:solidFill>
                  <a:schemeClr val="accent5">
                    <a:lumMod val="75000"/>
                  </a:schemeClr>
                </a:solidFill>
              </a:rPr>
              <a:t>∆d</a:t>
            </a:r>
            <a:r>
              <a:rPr lang="lt-LT" sz="2000" baseline="-25000" dirty="0" smtClean="0">
                <a:solidFill>
                  <a:schemeClr val="accent5">
                    <a:lumMod val="75000"/>
                  </a:schemeClr>
                </a:solidFill>
              </a:rPr>
              <a:t>1</a:t>
            </a:r>
            <a:r>
              <a:rPr lang="lt-LT" sz="2000" dirty="0" smtClean="0">
                <a:solidFill>
                  <a:schemeClr val="accent5">
                    <a:lumMod val="75000"/>
                  </a:schemeClr>
                </a:solidFill>
              </a:rPr>
              <a:t> </a:t>
            </a:r>
            <a:r>
              <a:rPr lang="lt-LT" sz="2000" dirty="0">
                <a:solidFill>
                  <a:schemeClr val="accent5">
                    <a:lumMod val="75000"/>
                  </a:schemeClr>
                </a:solidFill>
              </a:rPr>
              <a:t>tarp spindulių 1 ir 2 šviesiai juostelei bus lygus: </a:t>
            </a:r>
            <a:endParaRPr lang="lt-LT" sz="2000" dirty="0" smtClean="0">
              <a:solidFill>
                <a:schemeClr val="accent5">
                  <a:lumMod val="75000"/>
                </a:schemeClr>
              </a:solidFill>
            </a:endParaRPr>
          </a:p>
          <a:p>
            <a:r>
              <a:rPr lang="lt-LT" sz="2000" dirty="0" smtClean="0">
                <a:solidFill>
                  <a:schemeClr val="accent5">
                    <a:lumMod val="75000"/>
                  </a:schemeClr>
                </a:solidFill>
              </a:rPr>
              <a:t>        ∆d</a:t>
            </a:r>
            <a:r>
              <a:rPr lang="lt-LT" sz="2000" baseline="-25000" dirty="0" smtClean="0">
                <a:solidFill>
                  <a:schemeClr val="accent5">
                    <a:lumMod val="75000"/>
                  </a:schemeClr>
                </a:solidFill>
              </a:rPr>
              <a:t>1</a:t>
            </a:r>
            <a:r>
              <a:rPr lang="lt-LT" sz="2000" dirty="0">
                <a:solidFill>
                  <a:schemeClr val="accent5">
                    <a:lumMod val="75000"/>
                  </a:schemeClr>
                </a:solidFill>
              </a:rPr>
              <a:t>= 2d</a:t>
            </a:r>
            <a:r>
              <a:rPr lang="lt-LT" sz="2000" baseline="-25000" dirty="0">
                <a:solidFill>
                  <a:schemeClr val="accent5">
                    <a:lumMod val="75000"/>
                  </a:schemeClr>
                </a:solidFill>
              </a:rPr>
              <a:t>1</a:t>
            </a:r>
            <a:r>
              <a:rPr lang="lt-LT" sz="2000" dirty="0">
                <a:solidFill>
                  <a:schemeClr val="accent5">
                    <a:lumMod val="75000"/>
                  </a:schemeClr>
                </a:solidFill>
              </a:rPr>
              <a:t>n – </a:t>
            </a:r>
            <a:r>
              <a:rPr lang="el-GR" sz="2000" dirty="0">
                <a:solidFill>
                  <a:schemeClr val="accent5">
                    <a:lumMod val="75000"/>
                  </a:schemeClr>
                </a:solidFill>
              </a:rPr>
              <a:t>λ/2 = </a:t>
            </a:r>
            <a:r>
              <a:rPr lang="lt-LT" sz="2000" dirty="0">
                <a:solidFill>
                  <a:schemeClr val="accent5">
                    <a:lumMod val="75000"/>
                  </a:schemeClr>
                </a:solidFill>
              </a:rPr>
              <a:t>m</a:t>
            </a:r>
            <a:r>
              <a:rPr lang="el-GR" sz="2000" dirty="0" smtClean="0">
                <a:solidFill>
                  <a:schemeClr val="accent5">
                    <a:lumMod val="75000"/>
                  </a:schemeClr>
                </a:solidFill>
              </a:rPr>
              <a:t>λ</a:t>
            </a:r>
            <a:endParaRPr lang="lt-LT" sz="2000" dirty="0" smtClean="0">
              <a:solidFill>
                <a:schemeClr val="accent5">
                  <a:lumMod val="75000"/>
                </a:schemeClr>
              </a:solidFill>
            </a:endParaRPr>
          </a:p>
          <a:p>
            <a:r>
              <a:rPr lang="lt-LT" sz="2000" dirty="0">
                <a:solidFill>
                  <a:schemeClr val="accent5">
                    <a:lumMod val="75000"/>
                  </a:schemeClr>
                </a:solidFill>
              </a:rPr>
              <a:t>Kai storis įgyja </a:t>
            </a:r>
            <a:r>
              <a:rPr lang="lt-LT" sz="2000" dirty="0" smtClean="0">
                <a:solidFill>
                  <a:schemeClr val="accent5">
                    <a:lumMod val="75000"/>
                  </a:schemeClr>
                </a:solidFill>
              </a:rPr>
              <a:t>kitokią vertę </a:t>
            </a:r>
            <a:r>
              <a:rPr lang="lt-LT" sz="2000" dirty="0">
                <a:solidFill>
                  <a:schemeClr val="accent5">
                    <a:lumMod val="75000"/>
                  </a:schemeClr>
                </a:solidFill>
              </a:rPr>
              <a:t>d</a:t>
            </a:r>
            <a:r>
              <a:rPr lang="lt-LT" sz="2000" baseline="-25000" dirty="0">
                <a:solidFill>
                  <a:schemeClr val="accent5">
                    <a:lumMod val="75000"/>
                  </a:schemeClr>
                </a:solidFill>
              </a:rPr>
              <a:t>2</a:t>
            </a:r>
            <a:r>
              <a:rPr lang="lt-LT" sz="2000" dirty="0">
                <a:solidFill>
                  <a:schemeClr val="accent5">
                    <a:lumMod val="75000"/>
                  </a:schemeClr>
                </a:solidFill>
              </a:rPr>
              <a:t>, kad eigos skirtumas tampa lygus (m + 1)</a:t>
            </a:r>
            <a:r>
              <a:rPr lang="el-GR" sz="2000" dirty="0">
                <a:solidFill>
                  <a:schemeClr val="accent5">
                    <a:lumMod val="75000"/>
                  </a:schemeClr>
                </a:solidFill>
              </a:rPr>
              <a:t>λ/2, </a:t>
            </a:r>
            <a:r>
              <a:rPr lang="lt-LT" sz="2000" dirty="0">
                <a:solidFill>
                  <a:schemeClr val="accent5">
                    <a:lumMod val="75000"/>
                  </a:schemeClr>
                </a:solidFill>
              </a:rPr>
              <a:t>nagrinėjamame taške vėl susikuria šviesi juostelė. Tada tenkinama tokia lygybė: </a:t>
            </a:r>
            <a:endParaRPr lang="lt-LT" sz="2000" dirty="0" smtClean="0">
              <a:solidFill>
                <a:schemeClr val="accent5">
                  <a:lumMod val="75000"/>
                </a:schemeClr>
              </a:solidFill>
            </a:endParaRPr>
          </a:p>
          <a:p>
            <a:r>
              <a:rPr lang="lt-LT" sz="2000" dirty="0" smtClean="0">
                <a:solidFill>
                  <a:schemeClr val="accent5">
                    <a:lumMod val="75000"/>
                  </a:schemeClr>
                </a:solidFill>
              </a:rPr>
              <a:t>       ∆d</a:t>
            </a:r>
            <a:r>
              <a:rPr lang="lt-LT" sz="2000" baseline="-25000" dirty="0" smtClean="0">
                <a:solidFill>
                  <a:schemeClr val="accent5">
                    <a:lumMod val="75000"/>
                  </a:schemeClr>
                </a:solidFill>
              </a:rPr>
              <a:t>2</a:t>
            </a:r>
            <a:r>
              <a:rPr lang="lt-LT" sz="2000" dirty="0" smtClean="0">
                <a:solidFill>
                  <a:schemeClr val="accent5">
                    <a:lumMod val="75000"/>
                  </a:schemeClr>
                </a:solidFill>
              </a:rPr>
              <a:t> = </a:t>
            </a:r>
            <a:r>
              <a:rPr lang="lt-LT" sz="2000" dirty="0">
                <a:solidFill>
                  <a:schemeClr val="accent5">
                    <a:lumMod val="75000"/>
                  </a:schemeClr>
                </a:solidFill>
              </a:rPr>
              <a:t>2d</a:t>
            </a:r>
            <a:r>
              <a:rPr lang="lt-LT" sz="2000" baseline="-25000" dirty="0">
                <a:solidFill>
                  <a:schemeClr val="accent5">
                    <a:lumMod val="75000"/>
                  </a:schemeClr>
                </a:solidFill>
              </a:rPr>
              <a:t>2</a:t>
            </a:r>
            <a:r>
              <a:rPr lang="lt-LT" sz="2000" dirty="0">
                <a:solidFill>
                  <a:schemeClr val="accent5">
                    <a:lumMod val="75000"/>
                  </a:schemeClr>
                </a:solidFill>
              </a:rPr>
              <a:t>n – </a:t>
            </a:r>
            <a:r>
              <a:rPr lang="el-GR" sz="2000" dirty="0">
                <a:solidFill>
                  <a:schemeClr val="accent5">
                    <a:lumMod val="75000"/>
                  </a:schemeClr>
                </a:solidFill>
              </a:rPr>
              <a:t>λ/2 = (</a:t>
            </a:r>
            <a:r>
              <a:rPr lang="lt-LT" sz="2000" dirty="0">
                <a:solidFill>
                  <a:schemeClr val="accent5">
                    <a:lumMod val="75000"/>
                  </a:schemeClr>
                </a:solidFill>
              </a:rPr>
              <a:t>m + 1)</a:t>
            </a:r>
            <a:r>
              <a:rPr lang="el-GR" sz="2000" dirty="0">
                <a:solidFill>
                  <a:schemeClr val="accent5">
                    <a:lumMod val="75000"/>
                  </a:schemeClr>
                </a:solidFill>
              </a:rPr>
              <a:t>λ </a:t>
            </a:r>
            <a:r>
              <a:rPr lang="el-GR" sz="2000" dirty="0" smtClean="0">
                <a:solidFill>
                  <a:schemeClr val="accent5">
                    <a:lumMod val="75000"/>
                  </a:schemeClr>
                </a:solidFill>
              </a:rPr>
              <a:t>.</a:t>
            </a:r>
            <a:endParaRPr lang="lt-LT" sz="2000" dirty="0" smtClean="0">
              <a:solidFill>
                <a:schemeClr val="accent5">
                  <a:lumMod val="75000"/>
                </a:schemeClr>
              </a:solidFill>
            </a:endParaRPr>
          </a:p>
          <a:p>
            <a:r>
              <a:rPr lang="lt-LT" sz="2000" dirty="0">
                <a:solidFill>
                  <a:schemeClr val="accent5">
                    <a:lumMod val="75000"/>
                  </a:schemeClr>
                </a:solidFill>
              </a:rPr>
              <a:t>Taigi pasislinkus </a:t>
            </a:r>
            <a:r>
              <a:rPr lang="lt-LT" sz="2000" dirty="0" err="1">
                <a:solidFill>
                  <a:schemeClr val="accent5">
                    <a:lumMod val="75000"/>
                  </a:schemeClr>
                </a:solidFill>
              </a:rPr>
              <a:t>interferenciniam</a:t>
            </a:r>
            <a:r>
              <a:rPr lang="lt-LT" sz="2000" dirty="0">
                <a:solidFill>
                  <a:schemeClr val="accent5">
                    <a:lumMod val="75000"/>
                  </a:schemeClr>
                </a:solidFill>
              </a:rPr>
              <a:t> vaizdui per vieną juostelę, pleišto storis konkrečioje vietoje pakinta tokiu dydžiu: d</a:t>
            </a:r>
            <a:r>
              <a:rPr lang="lt-LT" sz="2000" baseline="-25000" dirty="0">
                <a:solidFill>
                  <a:schemeClr val="accent5">
                    <a:lumMod val="75000"/>
                  </a:schemeClr>
                </a:solidFill>
              </a:rPr>
              <a:t>2</a:t>
            </a:r>
            <a:r>
              <a:rPr lang="lt-LT" sz="2000" dirty="0">
                <a:solidFill>
                  <a:schemeClr val="accent5">
                    <a:lumMod val="75000"/>
                  </a:schemeClr>
                </a:solidFill>
              </a:rPr>
              <a:t> – d</a:t>
            </a:r>
            <a:r>
              <a:rPr lang="lt-LT" sz="2000" baseline="-25000" dirty="0">
                <a:solidFill>
                  <a:schemeClr val="accent5">
                    <a:lumMod val="75000"/>
                  </a:schemeClr>
                </a:solidFill>
              </a:rPr>
              <a:t>1</a:t>
            </a:r>
            <a:r>
              <a:rPr lang="lt-LT" sz="2000" dirty="0">
                <a:solidFill>
                  <a:schemeClr val="accent5">
                    <a:lumMod val="75000"/>
                  </a:schemeClr>
                </a:solidFill>
              </a:rPr>
              <a:t> = </a:t>
            </a:r>
            <a:r>
              <a:rPr lang="el-GR" sz="2000" dirty="0">
                <a:solidFill>
                  <a:schemeClr val="accent5">
                    <a:lumMod val="75000"/>
                  </a:schemeClr>
                </a:solidFill>
              </a:rPr>
              <a:t>λ/2</a:t>
            </a:r>
            <a:r>
              <a:rPr lang="lt-LT" sz="2000" dirty="0" smtClean="0">
                <a:solidFill>
                  <a:schemeClr val="accent5">
                    <a:lumMod val="75000"/>
                  </a:schemeClr>
                </a:solidFill>
              </a:rPr>
              <a:t>n. </a:t>
            </a:r>
            <a:r>
              <a:rPr lang="lt-LT" sz="2000" dirty="0">
                <a:solidFill>
                  <a:schemeClr val="accent5">
                    <a:lumMod val="75000"/>
                  </a:schemeClr>
                </a:solidFill>
              </a:rPr>
              <a:t>Tokiu metodu galima išmatuoti 10</a:t>
            </a:r>
            <a:r>
              <a:rPr lang="lt-LT" sz="2000" baseline="30000" dirty="0">
                <a:solidFill>
                  <a:schemeClr val="accent5">
                    <a:lumMod val="75000"/>
                  </a:schemeClr>
                </a:solidFill>
              </a:rPr>
              <a:t>-5</a:t>
            </a:r>
            <a:r>
              <a:rPr lang="lt-LT" sz="2000" dirty="0">
                <a:solidFill>
                  <a:schemeClr val="accent5">
                    <a:lumMod val="75000"/>
                  </a:schemeClr>
                </a:solidFill>
              </a:rPr>
              <a:t> cm eilės storio pokyčius</a:t>
            </a:r>
            <a:r>
              <a:rPr lang="lt-LT" sz="2000" dirty="0" smtClean="0">
                <a:solidFill>
                  <a:schemeClr val="accent5">
                    <a:lumMod val="75000"/>
                  </a:schemeClr>
                </a:solidFill>
              </a:rPr>
              <a:t>.</a:t>
            </a:r>
          </a:p>
        </p:txBody>
      </p:sp>
    </p:spTree>
    <p:extLst>
      <p:ext uri="{BB962C8B-B14F-4D97-AF65-F5344CB8AC3E}">
        <p14:creationId xmlns:p14="http://schemas.microsoft.com/office/powerpoint/2010/main" val="1587455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Optikos skaidrinimas (1)</a:t>
            </a:r>
            <a:endParaRPr lang="en-US" dirty="0"/>
          </a:p>
        </p:txBody>
      </p:sp>
      <p:pic>
        <p:nvPicPr>
          <p:cNvPr id="4" name="Turinio vietos rezervavimo ženklas 3"/>
          <p:cNvPicPr>
            <a:picLocks noGrp="1" noChangeAspect="1"/>
          </p:cNvPicPr>
          <p:nvPr>
            <p:ph idx="1"/>
          </p:nvPr>
        </p:nvPicPr>
        <p:blipFill>
          <a:blip r:embed="rId3"/>
          <a:stretch>
            <a:fillRect/>
          </a:stretch>
        </p:blipFill>
        <p:spPr>
          <a:xfrm>
            <a:off x="157609" y="2257229"/>
            <a:ext cx="5126669" cy="3632611"/>
          </a:xfrm>
          <a:prstGeom prst="rect">
            <a:avLst/>
          </a:prstGeom>
        </p:spPr>
      </p:pic>
      <p:sp>
        <p:nvSpPr>
          <p:cNvPr id="5" name="Stačiakampis 4"/>
          <p:cNvSpPr/>
          <p:nvPr/>
        </p:nvSpPr>
        <p:spPr>
          <a:xfrm>
            <a:off x="5450378" y="2896692"/>
            <a:ext cx="6096000" cy="2031325"/>
          </a:xfrm>
          <a:prstGeom prst="rect">
            <a:avLst/>
          </a:prstGeom>
        </p:spPr>
        <p:txBody>
          <a:bodyPr>
            <a:spAutoFit/>
          </a:bodyPr>
          <a:lstStyle/>
          <a:p>
            <a:r>
              <a:rPr lang="lt-LT" dirty="0">
                <a:solidFill>
                  <a:schemeClr val="accent5">
                    <a:lumMod val="50000"/>
                  </a:schemeClr>
                </a:solidFill>
              </a:rPr>
              <a:t>Siekiant objekto atvaizde išvengti atspindžių poveikio objektyvo lęšiai padengiami specialiomis skaidrinamosiomis dangomis (optikos skaidrinimas</a:t>
            </a:r>
            <a:r>
              <a:rPr lang="lt-LT" dirty="0" smtClean="0">
                <a:solidFill>
                  <a:schemeClr val="accent5">
                    <a:lumMod val="50000"/>
                  </a:schemeClr>
                </a:solidFill>
              </a:rPr>
              <a:t>).</a:t>
            </a:r>
          </a:p>
          <a:p>
            <a:r>
              <a:rPr lang="lt-LT" dirty="0" smtClean="0">
                <a:solidFill>
                  <a:schemeClr val="accent5">
                    <a:lumMod val="50000"/>
                  </a:schemeClr>
                </a:solidFill>
              </a:rPr>
              <a:t>Nupoliruotas stiklo paviršius atspindi apie 4</a:t>
            </a:r>
            <a:r>
              <a:rPr lang="lt-LT" dirty="0" smtClean="0">
                <a:solidFill>
                  <a:schemeClr val="accent5">
                    <a:lumMod val="50000"/>
                  </a:schemeClr>
                </a:solidFill>
                <a:sym typeface="Symbol" panose="05050102010706020507" pitchFamily="18" charset="2"/>
              </a:rPr>
              <a:t>  statmenai krintančios į jį šviesos. Šiuolaikiniai optiniai prietaisai turi sudėtinga lęšių sistemą, todėl šviesos energijos nuostoliai yra dideli, vaizdas gaunamas nekokybiškas.</a:t>
            </a:r>
            <a:endParaRPr lang="en-US" dirty="0">
              <a:solidFill>
                <a:schemeClr val="accent5">
                  <a:lumMod val="50000"/>
                </a:schemeClr>
              </a:solidFill>
            </a:endParaRPr>
          </a:p>
        </p:txBody>
      </p:sp>
    </p:spTree>
    <p:extLst>
      <p:ext uri="{BB962C8B-B14F-4D97-AF65-F5344CB8AC3E}">
        <p14:creationId xmlns:p14="http://schemas.microsoft.com/office/powerpoint/2010/main" val="1905001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a:t>Optikos </a:t>
            </a:r>
            <a:r>
              <a:rPr lang="lt-LT" dirty="0" smtClean="0"/>
              <a:t>skaidrinimas (2)</a:t>
            </a:r>
            <a:endParaRPr lang="en-US" dirty="0"/>
          </a:p>
        </p:txBody>
      </p:sp>
      <p:pic>
        <p:nvPicPr>
          <p:cNvPr id="4" name="Paveikslėlis 3"/>
          <p:cNvPicPr>
            <a:picLocks noChangeAspect="1"/>
          </p:cNvPicPr>
          <p:nvPr/>
        </p:nvPicPr>
        <p:blipFill>
          <a:blip r:embed="rId3"/>
          <a:stretch>
            <a:fillRect/>
          </a:stretch>
        </p:blipFill>
        <p:spPr>
          <a:xfrm>
            <a:off x="7178213" y="1690688"/>
            <a:ext cx="4286250" cy="4286250"/>
          </a:xfrm>
          <a:prstGeom prst="rect">
            <a:avLst/>
          </a:prstGeom>
        </p:spPr>
      </p:pic>
      <p:sp>
        <p:nvSpPr>
          <p:cNvPr id="5" name="Turinio vietos rezervavimo ženklas 4"/>
          <p:cNvSpPr>
            <a:spLocks noGrp="1"/>
          </p:cNvSpPr>
          <p:nvPr>
            <p:ph idx="1"/>
          </p:nvPr>
        </p:nvSpPr>
        <p:spPr>
          <a:xfrm>
            <a:off x="612188" y="1401676"/>
            <a:ext cx="6194367" cy="4351338"/>
          </a:xfrm>
        </p:spPr>
        <p:txBody>
          <a:bodyPr>
            <a:normAutofit fontScale="85000" lnSpcReduction="20000"/>
          </a:bodyPr>
          <a:lstStyle/>
          <a:p>
            <a:r>
              <a:rPr lang="lt-LT" dirty="0" smtClean="0"/>
              <a:t>Optinio prietaiso paviršius padengiamas skaidre plona plėvele, kurios absoliutinis lūžio rodiklis n</a:t>
            </a:r>
            <a:r>
              <a:rPr lang="lt-LT" baseline="-25000" dirty="0" smtClean="0"/>
              <a:t>1</a:t>
            </a:r>
            <a:r>
              <a:rPr lang="lt-LT" dirty="0" smtClean="0"/>
              <a:t> mažesnis už optinio prietaiso lūžio rodiklį</a:t>
            </a:r>
          </a:p>
          <a:p>
            <a:r>
              <a:rPr lang="lt-LT" dirty="0" smtClean="0"/>
              <a:t>Plėvelės storis turi būti toks, kad atsispindėjusios bangos slopintų vienas kitą, būtų </a:t>
            </a:r>
            <a:r>
              <a:rPr lang="lt-LT" dirty="0" err="1" smtClean="0"/>
              <a:t>interfefencijos</a:t>
            </a:r>
            <a:r>
              <a:rPr lang="lt-LT" dirty="0" smtClean="0"/>
              <a:t> minimumas.</a:t>
            </a:r>
          </a:p>
          <a:p>
            <a:r>
              <a:rPr lang="lt-LT" dirty="0" smtClean="0"/>
              <a:t>Optinį prietaisą apšviečia balta šviesa ir nuslopinti visų bangų ilgių šviesą neįmanoma, todėl plėvelės storį parenka tokį, kad slopintų bangas vidutinio diapazono  (500- 600 </a:t>
            </a:r>
            <a:r>
              <a:rPr lang="lt-LT" dirty="0" err="1" smtClean="0"/>
              <a:t>nm</a:t>
            </a:r>
            <a:r>
              <a:rPr lang="lt-LT" dirty="0" smtClean="0"/>
              <a:t>) </a:t>
            </a:r>
          </a:p>
          <a:p>
            <a:r>
              <a:rPr lang="lt-LT" dirty="0" smtClean="0"/>
              <a:t>Slopinimas violetinės ir raudonos spektro dalies  vyksta nežymiai, todėl lęšių spalva atrodo alyvinė.</a:t>
            </a:r>
            <a:endParaRPr lang="en-US" dirty="0"/>
          </a:p>
        </p:txBody>
      </p:sp>
    </p:spTree>
    <p:extLst>
      <p:ext uri="{BB962C8B-B14F-4D97-AF65-F5344CB8AC3E}">
        <p14:creationId xmlns:p14="http://schemas.microsoft.com/office/powerpoint/2010/main" val="1295952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5"/>
            <a:ext cx="7504814" cy="890097"/>
          </a:xfrm>
        </p:spPr>
        <p:txBody>
          <a:bodyPr/>
          <a:lstStyle/>
          <a:p>
            <a:r>
              <a:rPr lang="lt-LT" dirty="0" smtClean="0"/>
              <a:t>Holografija</a:t>
            </a:r>
            <a:endParaRPr lang="en-US" dirty="0"/>
          </a:p>
        </p:txBody>
      </p:sp>
      <p:sp>
        <p:nvSpPr>
          <p:cNvPr id="3" name="Turinio vietos rezervavimo ženklas 2"/>
          <p:cNvSpPr>
            <a:spLocks noGrp="1"/>
          </p:cNvSpPr>
          <p:nvPr>
            <p:ph idx="1"/>
          </p:nvPr>
        </p:nvSpPr>
        <p:spPr>
          <a:xfrm>
            <a:off x="838200" y="1197033"/>
            <a:ext cx="10515600" cy="1679171"/>
          </a:xfrm>
        </p:spPr>
        <p:txBody>
          <a:bodyPr/>
          <a:lstStyle/>
          <a:p>
            <a:r>
              <a:rPr lang="lt-LT" dirty="0"/>
              <a:t>Optine holografija vadinamas šviesos bangų struktūros užrašymo ir atkūrimo metodas, struktūros užrašymo ir atkūrimo metodas, grindžiamas </a:t>
            </a:r>
            <a:r>
              <a:rPr lang="lt-LT" dirty="0" err="1"/>
              <a:t>koherentinių</a:t>
            </a:r>
            <a:r>
              <a:rPr lang="lt-LT" dirty="0"/>
              <a:t> </a:t>
            </a:r>
            <a:r>
              <a:rPr lang="lt-LT" dirty="0" err="1"/>
              <a:t>koherentinių</a:t>
            </a:r>
            <a:r>
              <a:rPr lang="lt-LT" dirty="0"/>
              <a:t> šviesos bangų šviesos bangų difrakcija ir </a:t>
            </a:r>
            <a:r>
              <a:rPr lang="lt-LT" dirty="0" err="1" smtClean="0"/>
              <a:t>interferencija</a:t>
            </a:r>
            <a:r>
              <a:rPr lang="lt-LT" dirty="0" smtClean="0"/>
              <a:t>.</a:t>
            </a:r>
          </a:p>
          <a:p>
            <a:endParaRPr lang="en-US" dirty="0"/>
          </a:p>
        </p:txBody>
      </p:sp>
      <p:pic>
        <p:nvPicPr>
          <p:cNvPr id="4" name="Paveikslėlis 3"/>
          <p:cNvPicPr>
            <a:picLocks noChangeAspect="1"/>
          </p:cNvPicPr>
          <p:nvPr/>
        </p:nvPicPr>
        <p:blipFill>
          <a:blip r:embed="rId3"/>
          <a:stretch>
            <a:fillRect/>
          </a:stretch>
        </p:blipFill>
        <p:spPr>
          <a:xfrm>
            <a:off x="5101786" y="2943798"/>
            <a:ext cx="6482455" cy="3254812"/>
          </a:xfrm>
          <a:prstGeom prst="rect">
            <a:avLst/>
          </a:prstGeom>
        </p:spPr>
      </p:pic>
    </p:spTree>
    <p:extLst>
      <p:ext uri="{BB962C8B-B14F-4D97-AF65-F5344CB8AC3E}">
        <p14:creationId xmlns:p14="http://schemas.microsoft.com/office/powerpoint/2010/main" val="2395751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a:t>Šviesos bangų difrakcijos taikymas technikoje </a:t>
            </a:r>
            <a:endParaRPr lang="en-US" dirty="0"/>
          </a:p>
        </p:txBody>
      </p:sp>
      <p:sp>
        <p:nvSpPr>
          <p:cNvPr id="3" name="Turinio vietos rezervavimo ženklas 2"/>
          <p:cNvSpPr>
            <a:spLocks noGrp="1"/>
          </p:cNvSpPr>
          <p:nvPr>
            <p:ph idx="1"/>
          </p:nvPr>
        </p:nvSpPr>
        <p:spPr/>
        <p:txBody>
          <a:bodyPr/>
          <a:lstStyle/>
          <a:p>
            <a:endParaRPr lang="en-US" dirty="0"/>
          </a:p>
        </p:txBody>
      </p:sp>
      <p:sp>
        <p:nvSpPr>
          <p:cNvPr id="5" name="Stačiakampis 4"/>
          <p:cNvSpPr/>
          <p:nvPr/>
        </p:nvSpPr>
        <p:spPr>
          <a:xfrm>
            <a:off x="2006353" y="2539014"/>
            <a:ext cx="4607511" cy="461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Difrakcijos  taikymas</a:t>
            </a:r>
            <a:endParaRPr lang="en-US" dirty="0"/>
          </a:p>
        </p:txBody>
      </p:sp>
      <p:sp>
        <p:nvSpPr>
          <p:cNvPr id="6" name="Rodyklė žemyn 5"/>
          <p:cNvSpPr/>
          <p:nvPr/>
        </p:nvSpPr>
        <p:spPr>
          <a:xfrm>
            <a:off x="2476870" y="3016251"/>
            <a:ext cx="230819" cy="747881"/>
          </a:xfrm>
          <a:prstGeom prst="downArrow">
            <a:avLst>
              <a:gd name="adj1" fmla="val 50000"/>
              <a:gd name="adj2" fmla="val 61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čiakampis 7"/>
          <p:cNvSpPr/>
          <p:nvPr/>
        </p:nvSpPr>
        <p:spPr>
          <a:xfrm>
            <a:off x="1457418" y="3779730"/>
            <a:ext cx="2652944" cy="609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Optinių prietaisų skiriamoji geba</a:t>
            </a:r>
            <a:endParaRPr lang="en-US" dirty="0"/>
          </a:p>
        </p:txBody>
      </p:sp>
      <p:sp>
        <p:nvSpPr>
          <p:cNvPr id="10" name="Rodyklė žemyn 9"/>
          <p:cNvSpPr/>
          <p:nvPr/>
        </p:nvSpPr>
        <p:spPr>
          <a:xfrm>
            <a:off x="5524098" y="3038193"/>
            <a:ext cx="296909" cy="963101"/>
          </a:xfrm>
          <a:prstGeom prst="downArrow">
            <a:avLst>
              <a:gd name="adj1" fmla="val 50000"/>
              <a:gd name="adj2" fmla="val 61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čiakampis 10"/>
          <p:cNvSpPr/>
          <p:nvPr/>
        </p:nvSpPr>
        <p:spPr>
          <a:xfrm>
            <a:off x="4422066" y="3937372"/>
            <a:ext cx="2652944" cy="53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Astronomija</a:t>
            </a:r>
          </a:p>
        </p:txBody>
      </p:sp>
    </p:spTree>
    <p:extLst>
      <p:ext uri="{BB962C8B-B14F-4D97-AF65-F5344CB8AC3E}">
        <p14:creationId xmlns:p14="http://schemas.microsoft.com/office/powerpoint/2010/main" val="263817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6"/>
            <a:ext cx="7504814" cy="1039726"/>
          </a:xfrm>
        </p:spPr>
        <p:txBody>
          <a:bodyPr>
            <a:normAutofit fontScale="90000"/>
          </a:bodyPr>
          <a:lstStyle/>
          <a:p>
            <a:r>
              <a:rPr lang="lt-LT" dirty="0" smtClean="0"/>
              <a:t>Šviesos banginių savybių pasireiškimas gamtoje</a:t>
            </a:r>
            <a:endParaRPr lang="en-US" dirty="0"/>
          </a:p>
        </p:txBody>
      </p:sp>
      <p:pic>
        <p:nvPicPr>
          <p:cNvPr id="5" name="Turinio vietos rezervavimo ženklas 4"/>
          <p:cNvPicPr>
            <a:picLocks noGrp="1" noChangeAspect="1"/>
          </p:cNvPicPr>
          <p:nvPr>
            <p:ph idx="1"/>
          </p:nvPr>
        </p:nvPicPr>
        <p:blipFill>
          <a:blip r:embed="rId3"/>
          <a:stretch>
            <a:fillRect/>
          </a:stretch>
        </p:blipFill>
        <p:spPr>
          <a:xfrm>
            <a:off x="252932" y="1571206"/>
            <a:ext cx="2554948" cy="2543593"/>
          </a:xfrm>
          <a:prstGeom prst="rect">
            <a:avLst/>
          </a:prstGeom>
        </p:spPr>
      </p:pic>
      <p:pic>
        <p:nvPicPr>
          <p:cNvPr id="6" name="Paveikslėlis 5"/>
          <p:cNvPicPr>
            <a:picLocks noChangeAspect="1"/>
          </p:cNvPicPr>
          <p:nvPr/>
        </p:nvPicPr>
        <p:blipFill>
          <a:blip r:embed="rId4"/>
          <a:stretch>
            <a:fillRect/>
          </a:stretch>
        </p:blipFill>
        <p:spPr>
          <a:xfrm>
            <a:off x="3260570" y="1571206"/>
            <a:ext cx="2660073" cy="2660073"/>
          </a:xfrm>
          <a:prstGeom prst="rect">
            <a:avLst/>
          </a:prstGeom>
        </p:spPr>
      </p:pic>
      <p:pic>
        <p:nvPicPr>
          <p:cNvPr id="7" name="Paveikslėlis 6"/>
          <p:cNvPicPr>
            <a:picLocks noChangeAspect="1"/>
          </p:cNvPicPr>
          <p:nvPr/>
        </p:nvPicPr>
        <p:blipFill>
          <a:blip r:embed="rId5"/>
          <a:stretch>
            <a:fillRect/>
          </a:stretch>
        </p:blipFill>
        <p:spPr>
          <a:xfrm>
            <a:off x="6518910" y="1122318"/>
            <a:ext cx="3836239" cy="2543593"/>
          </a:xfrm>
          <a:prstGeom prst="rect">
            <a:avLst/>
          </a:prstGeom>
        </p:spPr>
      </p:pic>
      <p:pic>
        <p:nvPicPr>
          <p:cNvPr id="8" name="Paveikslėlis 7"/>
          <p:cNvPicPr>
            <a:picLocks noChangeAspect="1"/>
          </p:cNvPicPr>
          <p:nvPr/>
        </p:nvPicPr>
        <p:blipFill>
          <a:blip r:embed="rId6"/>
          <a:stretch>
            <a:fillRect/>
          </a:stretch>
        </p:blipFill>
        <p:spPr>
          <a:xfrm>
            <a:off x="6450287" y="3923439"/>
            <a:ext cx="3973484" cy="2650283"/>
          </a:xfrm>
          <a:prstGeom prst="rect">
            <a:avLst/>
          </a:prstGeom>
        </p:spPr>
      </p:pic>
    </p:spTree>
    <p:extLst>
      <p:ext uri="{BB962C8B-B14F-4D97-AF65-F5344CB8AC3E}">
        <p14:creationId xmlns:p14="http://schemas.microsoft.com/office/powerpoint/2010/main" val="4263966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5"/>
            <a:ext cx="7504814" cy="682279"/>
          </a:xfrm>
        </p:spPr>
        <p:txBody>
          <a:bodyPr>
            <a:normAutofit fontScale="90000"/>
          </a:bodyPr>
          <a:lstStyle/>
          <a:p>
            <a:r>
              <a:rPr lang="lt-LT" dirty="0" smtClean="0"/>
              <a:t>Optinių prietaisų skiriamoji geba</a:t>
            </a:r>
            <a:endParaRPr lang="en-US" dirty="0"/>
          </a:p>
        </p:txBody>
      </p:sp>
      <p:sp>
        <p:nvSpPr>
          <p:cNvPr id="3" name="Turinio vietos rezervavimo ženklas 2"/>
          <p:cNvSpPr>
            <a:spLocks noGrp="1"/>
          </p:cNvSpPr>
          <p:nvPr>
            <p:ph idx="1"/>
          </p:nvPr>
        </p:nvSpPr>
        <p:spPr/>
        <p:txBody>
          <a:bodyPr/>
          <a:lstStyle/>
          <a:p>
            <a:r>
              <a:rPr lang="lt-LT" sz="2400" dirty="0"/>
              <a:t>Difrakcija riboja mikroskopų ir teleskopų skiriamąją gebą, nustatydama, kiek ryškiai jie gali matyti smulkias </a:t>
            </a:r>
            <a:r>
              <a:rPr lang="lt-LT" sz="2400" dirty="0" smtClean="0"/>
              <a:t>detales.</a:t>
            </a:r>
            <a:endParaRPr lang="en-US" sz="2400" dirty="0"/>
          </a:p>
          <a:p>
            <a:pPr>
              <a:spcBef>
                <a:spcPts val="0"/>
              </a:spcBef>
            </a:pPr>
            <a:r>
              <a:rPr lang="lt-LT" sz="2400" dirty="0" smtClean="0"/>
              <a:t>Optinių prietaisų skiriamąją gebą apibrėžiame kaip tuos prietaisus</a:t>
            </a:r>
          </a:p>
          <a:p>
            <a:pPr marL="0" indent="0">
              <a:spcBef>
                <a:spcPts val="0"/>
              </a:spcBef>
              <a:buNone/>
            </a:pPr>
            <a:r>
              <a:rPr lang="lt-LT" sz="2400" dirty="0" smtClean="0"/>
              <a:t> sudarančių sistemų gebėjimą atskirti atskirus objektus ar jų dalis</a:t>
            </a:r>
            <a:r>
              <a:rPr lang="lt-LT" dirty="0" smtClean="0"/>
              <a:t>. </a:t>
            </a:r>
            <a:endParaRPr lang="en-US" dirty="0"/>
          </a:p>
        </p:txBody>
      </p:sp>
      <p:pic>
        <p:nvPicPr>
          <p:cNvPr id="4" name="Paveikslėlis 3"/>
          <p:cNvPicPr>
            <a:picLocks noChangeAspect="1"/>
          </p:cNvPicPr>
          <p:nvPr/>
        </p:nvPicPr>
        <p:blipFill>
          <a:blip r:embed="rId3"/>
          <a:stretch>
            <a:fillRect/>
          </a:stretch>
        </p:blipFill>
        <p:spPr>
          <a:xfrm>
            <a:off x="946523" y="3605897"/>
            <a:ext cx="9401175" cy="2247900"/>
          </a:xfrm>
          <a:prstGeom prst="rect">
            <a:avLst/>
          </a:prstGeom>
        </p:spPr>
      </p:pic>
    </p:spTree>
    <p:extLst>
      <p:ext uri="{BB962C8B-B14F-4D97-AF65-F5344CB8AC3E}">
        <p14:creationId xmlns:p14="http://schemas.microsoft.com/office/powerpoint/2010/main" val="2310326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Skiriamosios gebos kriterijus</a:t>
            </a:r>
            <a:endParaRPr lang="en-US" dirty="0"/>
          </a:p>
        </p:txBody>
      </p:sp>
      <p:sp>
        <p:nvSpPr>
          <p:cNvPr id="3" name="Turinio vietos rezervavimo ženklas 2"/>
          <p:cNvSpPr>
            <a:spLocks noGrp="1"/>
          </p:cNvSpPr>
          <p:nvPr>
            <p:ph idx="1"/>
          </p:nvPr>
        </p:nvSpPr>
        <p:spPr/>
        <p:txBody>
          <a:bodyPr>
            <a:normAutofit/>
          </a:bodyPr>
          <a:lstStyle/>
          <a:p>
            <a:pPr>
              <a:spcBef>
                <a:spcPts val="0"/>
              </a:spcBef>
            </a:pPr>
            <a:r>
              <a:rPr lang="lt-LT" sz="2400" dirty="0" err="1"/>
              <a:t>Reilis</a:t>
            </a:r>
            <a:r>
              <a:rPr lang="lt-LT" sz="2400" dirty="0"/>
              <a:t> nustatė tokį skiriamosios gebos kriterijų: </a:t>
            </a:r>
            <a:r>
              <a:rPr lang="lt-LT" sz="2400" i="1" dirty="0"/>
              <a:t>du taškiniai spinduoliai atskiriami vienas nuo kito, jei </a:t>
            </a:r>
            <a:r>
              <a:rPr lang="lt-LT" sz="2400" i="1" dirty="0" smtClean="0"/>
              <a:t>vieno jų </a:t>
            </a:r>
            <a:r>
              <a:rPr lang="lt-LT" sz="2400" i="1" dirty="0"/>
              <a:t>difrakcinio vaizdo centrinis maksimumas yra kito spinduolio difrakcinio vaizdo pirmame </a:t>
            </a:r>
            <a:r>
              <a:rPr lang="lt-LT" sz="2400" i="1" dirty="0" smtClean="0"/>
              <a:t>minimume. </a:t>
            </a:r>
            <a:endParaRPr lang="en-US" sz="2400" i="1" dirty="0"/>
          </a:p>
          <a:p>
            <a:pPr>
              <a:spcBef>
                <a:spcPts val="0"/>
              </a:spcBef>
            </a:pPr>
            <a:r>
              <a:rPr lang="lt-LT" sz="2400" dirty="0" smtClean="0"/>
              <a:t>Šiame spinduolių intensyvumo skirstinyje</a:t>
            </a:r>
          </a:p>
          <a:p>
            <a:pPr marL="0" indent="0">
              <a:spcBef>
                <a:spcPts val="0"/>
              </a:spcBef>
              <a:buNone/>
            </a:pPr>
            <a:r>
              <a:rPr lang="lt-LT" sz="2400" dirty="0" smtClean="0"/>
              <a:t>  dviejų </a:t>
            </a:r>
            <a:r>
              <a:rPr lang="lt-LT" sz="2400" dirty="0"/>
              <a:t>artimų taškų vaizde 20 % taškų </a:t>
            </a:r>
            <a:r>
              <a:rPr lang="lt-LT" sz="2400" dirty="0" smtClean="0"/>
              <a:t>bus</a:t>
            </a:r>
          </a:p>
          <a:p>
            <a:pPr marL="0" indent="0">
              <a:spcBef>
                <a:spcPts val="0"/>
              </a:spcBef>
              <a:buNone/>
            </a:pPr>
            <a:r>
              <a:rPr lang="lt-LT" sz="2400" dirty="0"/>
              <a:t> </a:t>
            </a:r>
            <a:r>
              <a:rPr lang="lt-LT" sz="2400" dirty="0" smtClean="0"/>
              <a:t> </a:t>
            </a:r>
            <a:r>
              <a:rPr lang="lt-LT" sz="2400" dirty="0"/>
              <a:t>suvokiami kaip atskiri. </a:t>
            </a:r>
            <a:endParaRPr lang="en-US" sz="2400" dirty="0"/>
          </a:p>
        </p:txBody>
      </p:sp>
      <p:pic>
        <p:nvPicPr>
          <p:cNvPr id="5" name="Paveikslėlis 4"/>
          <p:cNvPicPr>
            <a:picLocks noChangeAspect="1"/>
          </p:cNvPicPr>
          <p:nvPr/>
        </p:nvPicPr>
        <p:blipFill>
          <a:blip r:embed="rId3"/>
          <a:stretch>
            <a:fillRect/>
          </a:stretch>
        </p:blipFill>
        <p:spPr>
          <a:xfrm>
            <a:off x="7405347" y="3194323"/>
            <a:ext cx="3609145" cy="2371550"/>
          </a:xfrm>
          <a:prstGeom prst="rect">
            <a:avLst/>
          </a:prstGeom>
        </p:spPr>
      </p:pic>
      <p:sp>
        <p:nvSpPr>
          <p:cNvPr id="6" name="TextBox 5"/>
          <p:cNvSpPr txBox="1"/>
          <p:nvPr/>
        </p:nvSpPr>
        <p:spPr>
          <a:xfrm>
            <a:off x="8994371" y="5110186"/>
            <a:ext cx="304892" cy="369332"/>
          </a:xfrm>
          <a:prstGeom prst="rect">
            <a:avLst/>
          </a:prstGeom>
          <a:solidFill>
            <a:schemeClr val="bg1"/>
          </a:solidFill>
        </p:spPr>
        <p:txBody>
          <a:bodyPr wrap="none" rtlCol="0">
            <a:spAutoFit/>
          </a:bodyPr>
          <a:lstStyle/>
          <a:p>
            <a:r>
              <a:rPr lang="en-US" dirty="0" smtClean="0">
                <a:sym typeface="Symbol" panose="05050102010706020507" pitchFamily="18" charset="2"/>
              </a:rPr>
              <a:t></a:t>
            </a:r>
            <a:endParaRPr lang="en-US" dirty="0"/>
          </a:p>
        </p:txBody>
      </p:sp>
      <p:pic>
        <p:nvPicPr>
          <p:cNvPr id="8" name="Paveikslėlis 7"/>
          <p:cNvPicPr>
            <a:picLocks noChangeAspect="1"/>
          </p:cNvPicPr>
          <p:nvPr/>
        </p:nvPicPr>
        <p:blipFill>
          <a:blip r:embed="rId4"/>
          <a:stretch>
            <a:fillRect/>
          </a:stretch>
        </p:blipFill>
        <p:spPr>
          <a:xfrm rot="5400000">
            <a:off x="1531513" y="3981582"/>
            <a:ext cx="1954572" cy="2995872"/>
          </a:xfrm>
          <a:prstGeom prst="rect">
            <a:avLst/>
          </a:prstGeom>
        </p:spPr>
      </p:pic>
    </p:spTree>
    <p:extLst>
      <p:ext uri="{BB962C8B-B14F-4D97-AF65-F5344CB8AC3E}">
        <p14:creationId xmlns:p14="http://schemas.microsoft.com/office/powerpoint/2010/main" val="463077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5"/>
            <a:ext cx="7504814" cy="873471"/>
          </a:xfrm>
        </p:spPr>
        <p:txBody>
          <a:bodyPr/>
          <a:lstStyle/>
          <a:p>
            <a:r>
              <a:rPr lang="lt-LT" dirty="0" smtClean="0"/>
              <a:t>Kaip padidinti skiriamąją gebą?</a:t>
            </a:r>
            <a:endParaRPr lang="en-US" dirty="0"/>
          </a:p>
        </p:txBody>
      </p:sp>
      <mc:AlternateContent xmlns:mc="http://schemas.openxmlformats.org/markup-compatibility/2006" xmlns:a14="http://schemas.microsoft.com/office/drawing/2010/main">
        <mc:Choice Requires="a14">
          <p:sp>
            <p:nvSpPr>
              <p:cNvPr id="7" name="Turinio vietos rezervavimo ženklas 6"/>
              <p:cNvSpPr>
                <a:spLocks noGrp="1"/>
              </p:cNvSpPr>
              <p:nvPr>
                <p:ph idx="1"/>
              </p:nvPr>
            </p:nvSpPr>
            <p:spPr>
              <a:xfrm>
                <a:off x="455814" y="1446415"/>
                <a:ext cx="5886797" cy="4971010"/>
              </a:xfrm>
            </p:spPr>
            <p:txBody>
              <a:bodyPr>
                <a:normAutofit/>
              </a:bodyPr>
              <a:lstStyle/>
              <a:p>
                <a:r>
                  <a:rPr lang="lt-LT" sz="2000" dirty="0" smtClean="0"/>
                  <a:t>Plokščiai </a:t>
                </a:r>
                <a:r>
                  <a:rPr lang="lt-LT" sz="2000" dirty="0" err="1" smtClean="0"/>
                  <a:t>monochromatinei</a:t>
                </a:r>
                <a:r>
                  <a:rPr lang="lt-LT" sz="2000" dirty="0" smtClean="0"/>
                  <a:t> bangai krintant statmenai angos plokštumai, lęšio židinio plokštumoje pastatytame ekrane </a:t>
                </a:r>
                <a:r>
                  <a:rPr lang="lt-LT" sz="2000" dirty="0" err="1" smtClean="0"/>
                  <a:t>susidro</a:t>
                </a:r>
                <a:r>
                  <a:rPr lang="lt-LT" sz="2000" dirty="0" smtClean="0"/>
                  <a:t> difrakcinis vaizdas, kurio kampinį plotį galimą apskaičiuoti pagal formulę  </a:t>
                </a:r>
              </a:p>
              <a:p>
                <a:pPr marL="0" indent="0">
                  <a:buNone/>
                </a:pPr>
                <a:r>
                  <a:rPr lang="lt-LT" sz="2000" dirty="0" smtClean="0"/>
                  <a:t>                   </a:t>
                </a:r>
                <a:r>
                  <a:rPr lang="lt-LT" sz="2000" dirty="0" err="1" smtClean="0"/>
                  <a:t>sin</a:t>
                </a:r>
                <a:r>
                  <a:rPr lang="lt-LT" sz="2000" dirty="0" smtClean="0">
                    <a:sym typeface="Symbol" panose="05050102010706020507" pitchFamily="18" charset="2"/>
                  </a:rPr>
                  <a:t>  1,22</a:t>
                </a:r>
                <a14:m>
                  <m:oMath xmlns:m="http://schemas.openxmlformats.org/officeDocument/2006/math">
                    <m:f>
                      <m:fPr>
                        <m:ctrlPr>
                          <a:rPr lang="lt-LT" sz="2000" i="1" smtClean="0">
                            <a:latin typeface="Cambria Math"/>
                            <a:sym typeface="Symbol" panose="05050102010706020507" pitchFamily="18" charset="2"/>
                          </a:rPr>
                        </m:ctrlPr>
                      </m:fPr>
                      <m:num>
                        <m:r>
                          <a:rPr lang="lt-LT" sz="2000" i="1" smtClean="0">
                            <a:latin typeface="Cambria Math" panose="02040503050406030204" pitchFamily="18" charset="0"/>
                            <a:sym typeface="Symbol" panose="05050102010706020507" pitchFamily="18" charset="2"/>
                          </a:rPr>
                          <m:t></m:t>
                        </m:r>
                      </m:num>
                      <m:den>
                        <m:r>
                          <a:rPr lang="lt-LT" sz="2000" b="0" i="1" smtClean="0">
                            <a:latin typeface="Cambria Math" panose="02040503050406030204" pitchFamily="18" charset="0"/>
                            <a:sym typeface="Symbol" panose="05050102010706020507" pitchFamily="18" charset="2"/>
                          </a:rPr>
                          <m:t>𝐷</m:t>
                        </m:r>
                      </m:den>
                    </m:f>
                  </m:oMath>
                </a14:m>
                <a:r>
                  <a:rPr lang="lt-LT" sz="2000" dirty="0" smtClean="0"/>
                  <a:t> ,   čia D- angos skersmens dydis.</a:t>
                </a:r>
              </a:p>
              <a:p>
                <a:r>
                  <a:rPr lang="lt-LT" sz="2000" dirty="0" smtClean="0"/>
                  <a:t>Norint padidinti prietaiso skiriamąją gebą reikia mažinti spinduolio bangos ilgį(ultravioletines, rentgeno), didinti angos plotį ir tarpą tarp ekrano ir angos užpildyti medžiaga, kurios lūžio rodiklis didesnis nei oro ( pvz. alyva).</a:t>
                </a:r>
              </a:p>
              <a:p>
                <a:r>
                  <a:rPr lang="lt-LT" sz="2000" dirty="0" smtClean="0"/>
                  <a:t>Remiantis šią formulę galima sužinoti, koks turi būti mažiausias atstumas tarp objektų, kad juos būtų galima atskirti vieną nuo kito.  </a:t>
                </a:r>
                <a:r>
                  <a:rPr lang="lt-LT" dirty="0" smtClean="0"/>
                  <a:t> </a:t>
                </a:r>
                <a:endParaRPr lang="en-US" dirty="0"/>
              </a:p>
            </p:txBody>
          </p:sp>
        </mc:Choice>
        <mc:Fallback xmlns="">
          <p:sp>
            <p:nvSpPr>
              <p:cNvPr id="7" name="Turinio vietos rezervavimo ženklas 6"/>
              <p:cNvSpPr>
                <a:spLocks noGrp="1" noRot="1" noChangeAspect="1" noMove="1" noResize="1" noEditPoints="1" noAdjustHandles="1" noChangeArrowheads="1" noChangeShapeType="1" noTextEdit="1"/>
              </p:cNvSpPr>
              <p:nvPr>
                <p:ph idx="1"/>
              </p:nvPr>
            </p:nvSpPr>
            <p:spPr>
              <a:xfrm>
                <a:off x="455814" y="1446415"/>
                <a:ext cx="5886797" cy="4971010"/>
              </a:xfrm>
              <a:blipFill>
                <a:blip r:embed="rId3"/>
                <a:stretch>
                  <a:fillRect l="-933" t="-1225" r="-1244"/>
                </a:stretch>
              </a:blipFill>
            </p:spPr>
            <p:txBody>
              <a:bodyPr/>
              <a:lstStyle/>
              <a:p>
                <a:r>
                  <a:rPr lang="en-US">
                    <a:noFill/>
                  </a:rPr>
                  <a:t> </a:t>
                </a:r>
              </a:p>
            </p:txBody>
          </p:sp>
        </mc:Fallback>
      </mc:AlternateContent>
      <p:pic>
        <p:nvPicPr>
          <p:cNvPr id="10" name="Paveikslėlis 9"/>
          <p:cNvPicPr>
            <a:picLocks noChangeAspect="1"/>
          </p:cNvPicPr>
          <p:nvPr/>
        </p:nvPicPr>
        <p:blipFill>
          <a:blip r:embed="rId4"/>
          <a:stretch>
            <a:fillRect/>
          </a:stretch>
        </p:blipFill>
        <p:spPr>
          <a:xfrm>
            <a:off x="6908700" y="2202873"/>
            <a:ext cx="4751545" cy="2135591"/>
          </a:xfrm>
          <a:prstGeom prst="rect">
            <a:avLst/>
          </a:prstGeom>
        </p:spPr>
      </p:pic>
    </p:spTree>
    <p:extLst>
      <p:ext uri="{BB962C8B-B14F-4D97-AF65-F5344CB8AC3E}">
        <p14:creationId xmlns:p14="http://schemas.microsoft.com/office/powerpoint/2010/main" val="3496081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Difrakcijos taikymas astronomijoje</a:t>
            </a:r>
            <a:endParaRPr lang="en-US" dirty="0"/>
          </a:p>
        </p:txBody>
      </p:sp>
      <p:sp>
        <p:nvSpPr>
          <p:cNvPr id="3" name="Turinio vietos rezervavimo ženklas 2"/>
          <p:cNvSpPr>
            <a:spLocks noGrp="1"/>
          </p:cNvSpPr>
          <p:nvPr>
            <p:ph idx="1"/>
          </p:nvPr>
        </p:nvSpPr>
        <p:spPr>
          <a:xfrm>
            <a:off x="838200" y="1825625"/>
            <a:ext cx="10515600" cy="2380615"/>
          </a:xfrm>
        </p:spPr>
        <p:txBody>
          <a:bodyPr>
            <a:normAutofit fontScale="70000" lnSpcReduction="20000"/>
          </a:bodyPr>
          <a:lstStyle/>
          <a:p>
            <a:pPr algn="just">
              <a:lnSpc>
                <a:spcPct val="120000"/>
              </a:lnSpc>
            </a:pPr>
            <a:r>
              <a:rPr lang="lt-LT" sz="3400" dirty="0" smtClean="0"/>
              <a:t>Teleskopai su difrakcinėmis gardelėmis.</a:t>
            </a:r>
            <a:r>
              <a:rPr lang="ru-RU" sz="3400" dirty="0" smtClean="0"/>
              <a:t> </a:t>
            </a:r>
            <a:r>
              <a:rPr lang="lt-LT" sz="3400" dirty="0" smtClean="0"/>
              <a:t>Iš kosminių objektų surenkama šviesa patenka ne į prizme (spektroskopo pagrindinė dalis), o į atspindžio difrakcinę gardelę, kuri taip pat šviesą išskaido į spektrą. Teleskopai lęšio židinio plokštumoje turi diafragmą su plyšiu. Toks spektro davimo būdas  </a:t>
            </a:r>
            <a:r>
              <a:rPr lang="lt-LT" sz="3400" dirty="0"/>
              <a:t>leidžia astronomams ištirti žvaigždžių, galaktikų ir ūkų cheminę sudėtį, suteikiant įžvalgų apie jų formavimąsi ir evoliuciją.</a:t>
            </a:r>
            <a:endParaRPr lang="en-US" sz="3400" dirty="0"/>
          </a:p>
          <a:p>
            <a:pPr marL="0" indent="0">
              <a:buNone/>
            </a:pPr>
            <a:endParaRPr lang="en-US" dirty="0"/>
          </a:p>
        </p:txBody>
      </p:sp>
      <p:sp>
        <p:nvSpPr>
          <p:cNvPr id="4" name="Rectangle 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Stačiakampis 4"/>
          <p:cNvSpPr/>
          <p:nvPr/>
        </p:nvSpPr>
        <p:spPr>
          <a:xfrm>
            <a:off x="552797" y="5131737"/>
            <a:ext cx="10801003" cy="1200329"/>
          </a:xfrm>
          <a:prstGeom prst="rect">
            <a:avLst/>
          </a:prstGeom>
        </p:spPr>
        <p:txBody>
          <a:bodyPr wrap="square">
            <a:spAutoFit/>
          </a:bodyPr>
          <a:lstStyle/>
          <a:p>
            <a:r>
              <a:rPr lang="lt-LT" dirty="0">
                <a:solidFill>
                  <a:schemeClr val="accent5">
                    <a:lumMod val="50000"/>
                  </a:schemeClr>
                </a:solidFill>
              </a:rPr>
              <a:t>Klausimas: Dauguma astronomų šiais laikais naudoja </a:t>
            </a:r>
            <a:r>
              <a:rPr lang="lt-LT" dirty="0" smtClean="0">
                <a:solidFill>
                  <a:schemeClr val="accent5">
                    <a:lumMod val="50000"/>
                  </a:schemeClr>
                </a:solidFill>
              </a:rPr>
              <a:t>difrakcijos gardeles, o ne prizmes. Kam manote kodėl? </a:t>
            </a:r>
          </a:p>
          <a:p>
            <a:r>
              <a:rPr lang="lt-LT" dirty="0" err="1" smtClean="0">
                <a:solidFill>
                  <a:srgbClr val="00B0F0"/>
                </a:solidFill>
              </a:rPr>
              <a:t>Ats</a:t>
            </a:r>
            <a:r>
              <a:rPr lang="lt-LT" dirty="0" smtClean="0">
                <a:solidFill>
                  <a:srgbClr val="00B0F0"/>
                </a:solidFill>
              </a:rPr>
              <a:t>. Kai šviesa praeina pro prizmę dalis šviesos sugeriama arba išsklaidoma, o difrakcinė gardelė turi labai mažą šviesos energijos sklaidą, didžioji jos dalis pasiekia detektorių </a:t>
            </a:r>
            <a:endParaRPr lang="lt-LT" dirty="0">
              <a:solidFill>
                <a:srgbClr val="00B0F0"/>
              </a:solidFill>
            </a:endParaRPr>
          </a:p>
          <a:p>
            <a:endParaRPr lang="lt-LT" dirty="0">
              <a:solidFill>
                <a:srgbClr val="00B0F0"/>
              </a:solidFill>
            </a:endParaRPr>
          </a:p>
        </p:txBody>
      </p:sp>
    </p:spTree>
    <p:extLst>
      <p:ext uri="{BB962C8B-B14F-4D97-AF65-F5344CB8AC3E}">
        <p14:creationId xmlns:p14="http://schemas.microsoft.com/office/powerpoint/2010/main" val="4257405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a:t>Poliarizuotos šviesios taikymas </a:t>
            </a:r>
            <a:endParaRPr lang="en-US" dirty="0"/>
          </a:p>
        </p:txBody>
      </p:sp>
      <p:sp>
        <p:nvSpPr>
          <p:cNvPr id="3" name="Turinio vietos rezervavimo ženklas 2"/>
          <p:cNvSpPr>
            <a:spLocks noGrp="1"/>
          </p:cNvSpPr>
          <p:nvPr>
            <p:ph idx="1"/>
          </p:nvPr>
        </p:nvSpPr>
        <p:spPr/>
        <p:txBody>
          <a:bodyPr/>
          <a:lstStyle/>
          <a:p>
            <a:pPr marL="0" indent="0">
              <a:buNone/>
            </a:pPr>
            <a:r>
              <a:rPr lang="lt-LT" b="1" dirty="0" err="1" smtClean="0"/>
              <a:t>Polizizãciniai</a:t>
            </a:r>
            <a:r>
              <a:rPr lang="lt-LT" b="1" dirty="0" smtClean="0"/>
              <a:t> prietaisai</a:t>
            </a:r>
            <a:r>
              <a:rPr lang="lt-LT" dirty="0"/>
              <a:t>, optiniai prietaisai, skirti poliarizuotajai šviesai gauti, ją aptikti ir analizuoti. </a:t>
            </a:r>
            <a:endParaRPr lang="lt-LT" dirty="0" smtClean="0"/>
          </a:p>
          <a:p>
            <a:pPr marL="0" indent="0">
              <a:buNone/>
            </a:pPr>
            <a:r>
              <a:rPr lang="lt-LT" dirty="0" smtClean="0"/>
              <a:t>Poliarizuotoji </a:t>
            </a:r>
            <a:r>
              <a:rPr lang="lt-LT" dirty="0"/>
              <a:t>šviesa naudojama </a:t>
            </a:r>
            <a:r>
              <a:rPr lang="lt-LT" dirty="0" err="1"/>
              <a:t>fotometriniuose</a:t>
            </a:r>
            <a:r>
              <a:rPr lang="lt-LT" dirty="0"/>
              <a:t> ir </a:t>
            </a:r>
            <a:r>
              <a:rPr lang="lt-LT" dirty="0" err="1"/>
              <a:t>pirometriniuose</a:t>
            </a:r>
            <a:r>
              <a:rPr lang="lt-LT" dirty="0"/>
              <a:t> </a:t>
            </a:r>
            <a:r>
              <a:rPr lang="lt-LT" dirty="0" err="1"/>
              <a:t>matavimuose</a:t>
            </a:r>
            <a:r>
              <a:rPr lang="lt-LT" dirty="0"/>
              <a:t>, </a:t>
            </a:r>
            <a:r>
              <a:rPr lang="lt-LT" dirty="0" err="1"/>
              <a:t>kristalooptiniams</a:t>
            </a:r>
            <a:r>
              <a:rPr lang="lt-LT" dirty="0"/>
              <a:t> reiškiniams, </a:t>
            </a:r>
            <a:r>
              <a:rPr lang="lt-LT" dirty="0" err="1"/>
              <a:t>įtempiams</a:t>
            </a:r>
            <a:r>
              <a:rPr lang="lt-LT" dirty="0"/>
              <a:t> skaidriuose modeliuose, optiškai aktyvių terpių poliarizacijos plokštumos sukimui tirti ir kitur. </a:t>
            </a:r>
            <a:endParaRPr lang="lt-LT" dirty="0" smtClean="0"/>
          </a:p>
          <a:p>
            <a:pPr marL="0" indent="0">
              <a:buNone/>
            </a:pPr>
            <a:r>
              <a:rPr lang="lt-LT" dirty="0"/>
              <a:t>Poliarizuotoje šviesoje tiriami mineralai, biologiniai </a:t>
            </a:r>
            <a:r>
              <a:rPr lang="lt-LT" dirty="0" smtClean="0"/>
              <a:t>objektai.</a:t>
            </a:r>
            <a:endParaRPr lang="en-US" dirty="0"/>
          </a:p>
        </p:txBody>
      </p:sp>
    </p:spTree>
    <p:extLst>
      <p:ext uri="{BB962C8B-B14F-4D97-AF65-F5344CB8AC3E}">
        <p14:creationId xmlns:p14="http://schemas.microsoft.com/office/powerpoint/2010/main" val="3896793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Poliarizuotos šviesios taikymas </a:t>
            </a:r>
            <a:endParaRPr lang="en-US" dirty="0"/>
          </a:p>
        </p:txBody>
      </p:sp>
      <p:sp>
        <p:nvSpPr>
          <p:cNvPr id="3" name="Turinio vietos rezervavimo ženklas 2"/>
          <p:cNvSpPr>
            <a:spLocks noGrp="1"/>
          </p:cNvSpPr>
          <p:nvPr>
            <p:ph idx="1"/>
          </p:nvPr>
        </p:nvSpPr>
        <p:spPr>
          <a:xfrm>
            <a:off x="780011" y="1521229"/>
            <a:ext cx="10515600" cy="4065530"/>
          </a:xfrm>
        </p:spPr>
        <p:txBody>
          <a:bodyPr/>
          <a:lstStyle/>
          <a:p>
            <a:r>
              <a:rPr lang="en-US" b="1" dirty="0" err="1" smtClean="0"/>
              <a:t>Poliariz</a:t>
            </a:r>
            <a:r>
              <a:rPr lang="lt-LT" b="1" dirty="0" err="1" smtClean="0"/>
              <a:t>aciniai</a:t>
            </a:r>
            <a:r>
              <a:rPr lang="lt-LT" b="1" dirty="0" smtClean="0"/>
              <a:t> </a:t>
            </a:r>
            <a:r>
              <a:rPr lang="en-US" b="1" dirty="0" err="1" smtClean="0"/>
              <a:t>filtrai</a:t>
            </a:r>
            <a:r>
              <a:rPr lang="lt-LT" b="1" dirty="0" smtClean="0"/>
              <a:t> - </a:t>
            </a:r>
            <a:r>
              <a:rPr lang="lt-LT" dirty="0" smtClean="0"/>
              <a:t>naudojami </a:t>
            </a:r>
            <a:r>
              <a:rPr lang="lt-LT" dirty="0"/>
              <a:t>saulės akinių gamyboje, siekiant apsaugoti žmogaus akis nuo </a:t>
            </a:r>
            <a:r>
              <a:rPr lang="lt-LT" dirty="0" smtClean="0"/>
              <a:t>akinimo.</a:t>
            </a:r>
          </a:p>
          <a:p>
            <a:r>
              <a:rPr lang="lt-LT" dirty="0"/>
              <a:t> </a:t>
            </a:r>
            <a:r>
              <a:rPr lang="en-US" b="1" dirty="0"/>
              <a:t> </a:t>
            </a:r>
            <a:r>
              <a:rPr lang="en-US" b="1" dirty="0" err="1"/>
              <a:t>Poliariz</a:t>
            </a:r>
            <a:r>
              <a:rPr lang="lt-LT" b="1" dirty="0" err="1"/>
              <a:t>aciniai</a:t>
            </a:r>
            <a:r>
              <a:rPr lang="lt-LT" b="1" dirty="0"/>
              <a:t> </a:t>
            </a:r>
            <a:r>
              <a:rPr lang="en-US" b="1" dirty="0" err="1"/>
              <a:t>filtrai</a:t>
            </a:r>
            <a:r>
              <a:rPr lang="lt-LT" b="1" dirty="0"/>
              <a:t> </a:t>
            </a:r>
            <a:r>
              <a:rPr lang="lt-LT" dirty="0" smtClean="0"/>
              <a:t>taip </a:t>
            </a:r>
            <a:r>
              <a:rPr lang="lt-LT" dirty="0"/>
              <a:t>pat naudojami fotografijoje. Jie naudojami fotografuojant šviesą atspindinčius paviršius (vandenį, stiklą), bei dangų, kuris be poliarizuojančio filtro atrodo šviesesnis, negu fotografuojant su filtru.</a:t>
            </a:r>
            <a:endParaRPr lang="en-US" dirty="0"/>
          </a:p>
        </p:txBody>
      </p:sp>
      <p:pic>
        <p:nvPicPr>
          <p:cNvPr id="4" name="Paveikslėlis 3"/>
          <p:cNvPicPr>
            <a:picLocks noChangeAspect="1"/>
          </p:cNvPicPr>
          <p:nvPr/>
        </p:nvPicPr>
        <p:blipFill>
          <a:blip r:embed="rId3"/>
          <a:stretch>
            <a:fillRect/>
          </a:stretch>
        </p:blipFill>
        <p:spPr>
          <a:xfrm>
            <a:off x="412173" y="4175154"/>
            <a:ext cx="5715000" cy="2447925"/>
          </a:xfrm>
          <a:prstGeom prst="rect">
            <a:avLst/>
          </a:prstGeom>
        </p:spPr>
      </p:pic>
      <p:pic>
        <p:nvPicPr>
          <p:cNvPr id="5" name="Paveikslėlis 4"/>
          <p:cNvPicPr>
            <a:picLocks noChangeAspect="1"/>
          </p:cNvPicPr>
          <p:nvPr/>
        </p:nvPicPr>
        <p:blipFill>
          <a:blip r:embed="rId4"/>
          <a:stretch>
            <a:fillRect/>
          </a:stretch>
        </p:blipFill>
        <p:spPr>
          <a:xfrm>
            <a:off x="7156392" y="3999621"/>
            <a:ext cx="4139219" cy="2381089"/>
          </a:xfrm>
          <a:prstGeom prst="rect">
            <a:avLst/>
          </a:prstGeom>
        </p:spPr>
      </p:pic>
    </p:spTree>
    <p:extLst>
      <p:ext uri="{BB962C8B-B14F-4D97-AF65-F5344CB8AC3E}">
        <p14:creationId xmlns:p14="http://schemas.microsoft.com/office/powerpoint/2010/main" val="185818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Poliarizuotos šviesos mikroskopija </a:t>
            </a:r>
            <a:endParaRPr lang="en-US" dirty="0"/>
          </a:p>
        </p:txBody>
      </p:sp>
      <p:sp>
        <p:nvSpPr>
          <p:cNvPr id="3" name="Turinio vietos rezervavimo ženklas 2"/>
          <p:cNvSpPr>
            <a:spLocks noGrp="1"/>
          </p:cNvSpPr>
          <p:nvPr>
            <p:ph idx="1"/>
          </p:nvPr>
        </p:nvSpPr>
        <p:spPr/>
        <p:txBody>
          <a:bodyPr/>
          <a:lstStyle/>
          <a:p>
            <a:r>
              <a:rPr lang="lt-LT" b="1" dirty="0" err="1"/>
              <a:t>poliarizãcinis</a:t>
            </a:r>
            <a:r>
              <a:rPr lang="lt-LT" b="1" dirty="0"/>
              <a:t> </a:t>
            </a:r>
            <a:r>
              <a:rPr lang="lt-LT" b="1" dirty="0" err="1"/>
              <a:t>mikroskòpas</a:t>
            </a:r>
            <a:r>
              <a:rPr lang="lt-LT" dirty="0"/>
              <a:t>, optinis </a:t>
            </a:r>
            <a:r>
              <a:rPr lang="lt-LT" dirty="0" smtClean="0"/>
              <a:t>mikroskopas, </a:t>
            </a:r>
            <a:r>
              <a:rPr lang="lt-LT" dirty="0"/>
              <a:t>naudojamas </a:t>
            </a:r>
            <a:r>
              <a:rPr lang="lt-LT" dirty="0" err="1"/>
              <a:t>anizotropiniams</a:t>
            </a:r>
            <a:r>
              <a:rPr lang="lt-LT" dirty="0"/>
              <a:t> bandiniams (kristalams, mineralams, metalų lydiniams, kai kuriems augalų ir gyvūnų audiniams, skysčiams, polimerams) tirti poliarizuotojoje šviesoje.</a:t>
            </a:r>
            <a:r>
              <a:rPr lang="lt-LT" dirty="0" smtClean="0"/>
              <a:t>.</a:t>
            </a:r>
            <a:endParaRPr lang="en-US" dirty="0"/>
          </a:p>
        </p:txBody>
      </p:sp>
      <p:pic>
        <p:nvPicPr>
          <p:cNvPr id="4" name="Paveikslėlis 3"/>
          <p:cNvPicPr>
            <a:picLocks noChangeAspect="1"/>
          </p:cNvPicPr>
          <p:nvPr/>
        </p:nvPicPr>
        <p:blipFill rotWithShape="1">
          <a:blip r:embed="rId3"/>
          <a:srcRect l="3097" t="14519" r="5497" b="19889"/>
          <a:stretch/>
        </p:blipFill>
        <p:spPr>
          <a:xfrm>
            <a:off x="1562792" y="3502199"/>
            <a:ext cx="6384175" cy="2576945"/>
          </a:xfrm>
          <a:prstGeom prst="rect">
            <a:avLst/>
          </a:prstGeom>
        </p:spPr>
      </p:pic>
      <p:sp>
        <p:nvSpPr>
          <p:cNvPr id="5" name="Stačiakampis 4"/>
          <p:cNvSpPr/>
          <p:nvPr/>
        </p:nvSpPr>
        <p:spPr>
          <a:xfrm>
            <a:off x="3929149" y="6272877"/>
            <a:ext cx="6096000" cy="646331"/>
          </a:xfrm>
          <a:prstGeom prst="rect">
            <a:avLst/>
          </a:prstGeom>
        </p:spPr>
        <p:txBody>
          <a:bodyPr>
            <a:spAutoFit/>
          </a:bodyPr>
          <a:lstStyle/>
          <a:p>
            <a:r>
              <a:rPr lang="lt-LT" dirty="0"/>
              <a:t>Vidaus lervos vidaus organų vaizdavimas naudojant dvigubą lūžio ir poliarizuotos šviesos mikroskopiją</a:t>
            </a:r>
            <a:endParaRPr lang="en-US" dirty="0"/>
          </a:p>
        </p:txBody>
      </p:sp>
    </p:spTree>
    <p:extLst>
      <p:ext uri="{BB962C8B-B14F-4D97-AF65-F5344CB8AC3E}">
        <p14:creationId xmlns:p14="http://schemas.microsoft.com/office/powerpoint/2010/main" val="2670497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6"/>
            <a:ext cx="7504814" cy="881784"/>
          </a:xfrm>
        </p:spPr>
        <p:txBody>
          <a:bodyPr>
            <a:normAutofit fontScale="90000"/>
          </a:bodyPr>
          <a:lstStyle/>
          <a:p>
            <a:r>
              <a:rPr lang="lt-LT" dirty="0"/>
              <a:t>Poliarizuotos šviesos mikroskopija </a:t>
            </a:r>
            <a:endParaRPr lang="en-US" dirty="0"/>
          </a:p>
        </p:txBody>
      </p:sp>
      <p:sp>
        <p:nvSpPr>
          <p:cNvPr id="3" name="Turinio vietos rezervavimo ženklas 2"/>
          <p:cNvSpPr>
            <a:spLocks noGrp="1"/>
          </p:cNvSpPr>
          <p:nvPr>
            <p:ph idx="1"/>
          </p:nvPr>
        </p:nvSpPr>
        <p:spPr>
          <a:xfrm>
            <a:off x="522316" y="1077480"/>
            <a:ext cx="10515600" cy="2646622"/>
          </a:xfrm>
        </p:spPr>
        <p:txBody>
          <a:bodyPr/>
          <a:lstStyle/>
          <a:p>
            <a:r>
              <a:rPr lang="en-US" dirty="0" err="1"/>
              <a:t>Kitaip</a:t>
            </a:r>
            <a:r>
              <a:rPr lang="en-US" dirty="0"/>
              <a:t> </a:t>
            </a:r>
            <a:r>
              <a:rPr lang="en-US" dirty="0" err="1"/>
              <a:t>negu</a:t>
            </a:r>
            <a:r>
              <a:rPr lang="en-US" dirty="0"/>
              <a:t> </a:t>
            </a:r>
            <a:r>
              <a:rPr lang="en-US" dirty="0" err="1"/>
              <a:t>įprastas</a:t>
            </a:r>
            <a:r>
              <a:rPr lang="en-US" dirty="0"/>
              <a:t> </a:t>
            </a:r>
            <a:r>
              <a:rPr lang="en-US" dirty="0" err="1"/>
              <a:t>optinis</a:t>
            </a:r>
            <a:r>
              <a:rPr lang="en-US" dirty="0"/>
              <a:t> </a:t>
            </a:r>
            <a:r>
              <a:rPr lang="en-US" dirty="0" err="1"/>
              <a:t>mikroskopas</a:t>
            </a:r>
            <a:r>
              <a:rPr lang="en-US" dirty="0"/>
              <a:t>, </a:t>
            </a:r>
            <a:r>
              <a:rPr lang="en-US" dirty="0" err="1" smtClean="0"/>
              <a:t>poliarizacini</a:t>
            </a:r>
            <a:r>
              <a:rPr lang="lt-LT" dirty="0" smtClean="0"/>
              <a:t>ame</a:t>
            </a:r>
            <a:r>
              <a:rPr lang="en-US" dirty="0" smtClean="0"/>
              <a:t> </a:t>
            </a:r>
            <a:r>
              <a:rPr lang="en-US" dirty="0" err="1" smtClean="0"/>
              <a:t>mikroskop</a:t>
            </a:r>
            <a:r>
              <a:rPr lang="lt-LT" dirty="0" smtClean="0"/>
              <a:t>e</a:t>
            </a:r>
            <a:r>
              <a:rPr lang="en-US" dirty="0" smtClean="0"/>
              <a:t> </a:t>
            </a:r>
            <a:r>
              <a:rPr lang="lt-LT" dirty="0" err="1" smtClean="0"/>
              <a:t>poliarizatoriai</a:t>
            </a:r>
            <a:r>
              <a:rPr lang="lt-LT" dirty="0" smtClean="0"/>
              <a:t> </a:t>
            </a:r>
            <a:r>
              <a:rPr lang="lt-LT" dirty="0"/>
              <a:t>dedami prie šviesos šaltinio ir prie okuliaro, orientuoti taip, kad poliarizacijos plokštumos būtų viena kitai statmenos. Kai bandinys dedamas tarp </a:t>
            </a:r>
            <a:r>
              <a:rPr lang="lt-LT" dirty="0" err="1"/>
              <a:t>poliarizatorių</a:t>
            </a:r>
            <a:r>
              <a:rPr lang="lt-LT" dirty="0"/>
              <a:t>, jis skirtingai sugeria arba atspindi poliarizuotą šviesą, priklausomai nuo jos savybių, todėl galima stebėti vidinę bandinio struktūrą ir savybes.</a:t>
            </a:r>
            <a:endParaRPr lang="en-US" dirty="0"/>
          </a:p>
        </p:txBody>
      </p:sp>
      <p:pic>
        <p:nvPicPr>
          <p:cNvPr id="4" name="Paveikslėlis 3"/>
          <p:cNvPicPr>
            <a:picLocks noChangeAspect="1"/>
          </p:cNvPicPr>
          <p:nvPr/>
        </p:nvPicPr>
        <p:blipFill>
          <a:blip r:embed="rId3"/>
          <a:stretch>
            <a:fillRect/>
          </a:stretch>
        </p:blipFill>
        <p:spPr>
          <a:xfrm>
            <a:off x="749794" y="3578518"/>
            <a:ext cx="3840813" cy="2560542"/>
          </a:xfrm>
          <a:prstGeom prst="rect">
            <a:avLst/>
          </a:prstGeom>
        </p:spPr>
      </p:pic>
      <p:sp>
        <p:nvSpPr>
          <p:cNvPr id="5" name="Stačiakampis 4"/>
          <p:cNvSpPr/>
          <p:nvPr/>
        </p:nvSpPr>
        <p:spPr>
          <a:xfrm>
            <a:off x="4941916" y="5045517"/>
            <a:ext cx="1699953" cy="369332"/>
          </a:xfrm>
          <a:prstGeom prst="rect">
            <a:avLst/>
          </a:prstGeom>
        </p:spPr>
        <p:txBody>
          <a:bodyPr wrap="square">
            <a:spAutoFit/>
          </a:bodyPr>
          <a:lstStyle/>
          <a:p>
            <a:r>
              <a:rPr lang="lt-LT" dirty="0" smtClean="0"/>
              <a:t>Aminorūgštis</a:t>
            </a:r>
            <a:endParaRPr lang="en-US" dirty="0"/>
          </a:p>
        </p:txBody>
      </p:sp>
      <p:sp>
        <p:nvSpPr>
          <p:cNvPr id="6" name="Stačiakampis 5"/>
          <p:cNvSpPr/>
          <p:nvPr/>
        </p:nvSpPr>
        <p:spPr>
          <a:xfrm>
            <a:off x="4941916" y="5538739"/>
            <a:ext cx="4817226" cy="646331"/>
          </a:xfrm>
          <a:prstGeom prst="rect">
            <a:avLst/>
          </a:prstGeom>
        </p:spPr>
        <p:txBody>
          <a:bodyPr wrap="square">
            <a:spAutoFit/>
          </a:bodyPr>
          <a:lstStyle/>
          <a:p>
            <a:r>
              <a:rPr lang="lt-LT" dirty="0" smtClean="0"/>
              <a:t>Nuotraukos įvairių kristalų, skysčių bei gyvųjų organizmo tampa meno  sritimi. </a:t>
            </a:r>
            <a:endParaRPr lang="en-US" dirty="0"/>
          </a:p>
        </p:txBody>
      </p:sp>
    </p:spTree>
    <p:extLst>
      <p:ext uri="{BB962C8B-B14F-4D97-AF65-F5344CB8AC3E}">
        <p14:creationId xmlns:p14="http://schemas.microsoft.com/office/powerpoint/2010/main" val="3232232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6"/>
            <a:ext cx="7504814" cy="723842"/>
          </a:xfrm>
        </p:spPr>
        <p:txBody>
          <a:bodyPr/>
          <a:lstStyle/>
          <a:p>
            <a:r>
              <a:rPr lang="en-US" dirty="0"/>
              <a:t>LCD </a:t>
            </a:r>
            <a:r>
              <a:rPr lang="en-US" dirty="0" err="1"/>
              <a:t>monitoriai</a:t>
            </a:r>
            <a:endParaRPr lang="en-US" dirty="0"/>
          </a:p>
        </p:txBody>
      </p:sp>
      <p:sp>
        <p:nvSpPr>
          <p:cNvPr id="3" name="Turinio vietos rezervavimo ženklas 2"/>
          <p:cNvSpPr>
            <a:spLocks noGrp="1"/>
          </p:cNvSpPr>
          <p:nvPr>
            <p:ph idx="1"/>
          </p:nvPr>
        </p:nvSpPr>
        <p:spPr>
          <a:xfrm>
            <a:off x="460837" y="1187767"/>
            <a:ext cx="5590828" cy="2885469"/>
          </a:xfrm>
        </p:spPr>
        <p:txBody>
          <a:bodyPr>
            <a:normAutofit/>
          </a:bodyPr>
          <a:lstStyle/>
          <a:p>
            <a:r>
              <a:rPr lang="lt-LT" sz="2400" dirty="0"/>
              <a:t>Skystųjų kristalų monitorių veikimo principas pagrįstas kristalų molekulių poliarizacijos savybėmis. Šios molekulės gali perduoti tik tą šviesos komponentą, kurio elektromagnetinės indukcijos vektorius yra lygiagrečioje </a:t>
            </a:r>
            <a:r>
              <a:rPr lang="lt-LT" sz="2400" dirty="0" err="1" smtClean="0"/>
              <a:t>poliaroido</a:t>
            </a:r>
            <a:r>
              <a:rPr lang="lt-LT" sz="2400" dirty="0" smtClean="0"/>
              <a:t> </a:t>
            </a:r>
            <a:r>
              <a:rPr lang="lt-LT" sz="2400" dirty="0"/>
              <a:t>(kristalinės molekulės) optinėje plokštumoje.</a:t>
            </a:r>
            <a:endParaRPr lang="en-US" sz="2400" dirty="0"/>
          </a:p>
        </p:txBody>
      </p:sp>
      <p:pic>
        <p:nvPicPr>
          <p:cNvPr id="4" name="Paveikslėlis 3"/>
          <p:cNvPicPr>
            <a:picLocks noChangeAspect="1"/>
          </p:cNvPicPr>
          <p:nvPr/>
        </p:nvPicPr>
        <p:blipFill>
          <a:blip r:embed="rId3"/>
          <a:stretch>
            <a:fillRect/>
          </a:stretch>
        </p:blipFill>
        <p:spPr>
          <a:xfrm>
            <a:off x="6664209" y="1420523"/>
            <a:ext cx="5048250" cy="4848225"/>
          </a:xfrm>
          <a:prstGeom prst="rect">
            <a:avLst/>
          </a:prstGeom>
        </p:spPr>
      </p:pic>
      <p:pic>
        <p:nvPicPr>
          <p:cNvPr id="5" name="Paveikslėlis 4"/>
          <p:cNvPicPr>
            <a:picLocks noChangeAspect="1"/>
          </p:cNvPicPr>
          <p:nvPr/>
        </p:nvPicPr>
        <p:blipFill>
          <a:blip r:embed="rId4"/>
          <a:stretch>
            <a:fillRect/>
          </a:stretch>
        </p:blipFill>
        <p:spPr>
          <a:xfrm>
            <a:off x="838200" y="3857387"/>
            <a:ext cx="3642360" cy="2735817"/>
          </a:xfrm>
          <a:prstGeom prst="rect">
            <a:avLst/>
          </a:prstGeom>
        </p:spPr>
      </p:pic>
    </p:spTree>
    <p:extLst>
      <p:ext uri="{BB962C8B-B14F-4D97-AF65-F5344CB8AC3E}">
        <p14:creationId xmlns:p14="http://schemas.microsoft.com/office/powerpoint/2010/main" val="614319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199" y="365125"/>
            <a:ext cx="7657407" cy="1704744"/>
          </a:xfrm>
        </p:spPr>
        <p:txBody>
          <a:bodyPr>
            <a:normAutofit fontScale="90000"/>
          </a:bodyPr>
          <a:lstStyle/>
          <a:p>
            <a:r>
              <a:rPr lang="lt-LT" dirty="0" smtClean="0"/>
              <a:t>Poliarizuotos šviesos taikymas skaidrių konstrukcijų </a:t>
            </a:r>
            <a:r>
              <a:rPr lang="lt-LT" dirty="0" err="1" smtClean="0"/>
              <a:t>įtempimams</a:t>
            </a:r>
            <a:r>
              <a:rPr lang="lt-LT" dirty="0" smtClean="0"/>
              <a:t> tirti</a:t>
            </a:r>
            <a:endParaRPr lang="en-US" dirty="0"/>
          </a:p>
        </p:txBody>
      </p:sp>
      <p:pic>
        <p:nvPicPr>
          <p:cNvPr id="4" name="Turinio vietos rezervavimo ženklas 3"/>
          <p:cNvPicPr>
            <a:picLocks noGrp="1" noChangeAspect="1"/>
          </p:cNvPicPr>
          <p:nvPr>
            <p:ph idx="1"/>
          </p:nvPr>
        </p:nvPicPr>
        <p:blipFill>
          <a:blip r:embed="rId3"/>
          <a:stretch>
            <a:fillRect/>
          </a:stretch>
        </p:blipFill>
        <p:spPr>
          <a:xfrm>
            <a:off x="838200" y="2452442"/>
            <a:ext cx="4819650" cy="2981325"/>
          </a:xfrm>
          <a:prstGeom prst="rect">
            <a:avLst/>
          </a:prstGeom>
        </p:spPr>
      </p:pic>
      <p:pic>
        <p:nvPicPr>
          <p:cNvPr id="5" name="Paveikslėlis 4"/>
          <p:cNvPicPr>
            <a:picLocks noChangeAspect="1"/>
          </p:cNvPicPr>
          <p:nvPr/>
        </p:nvPicPr>
        <p:blipFill>
          <a:blip r:embed="rId4"/>
          <a:stretch>
            <a:fillRect/>
          </a:stretch>
        </p:blipFill>
        <p:spPr>
          <a:xfrm>
            <a:off x="5998326" y="2452442"/>
            <a:ext cx="4566804" cy="3044536"/>
          </a:xfrm>
          <a:prstGeom prst="rect">
            <a:avLst/>
          </a:prstGeom>
        </p:spPr>
      </p:pic>
    </p:spTree>
    <p:extLst>
      <p:ext uri="{BB962C8B-B14F-4D97-AF65-F5344CB8AC3E}">
        <p14:creationId xmlns:p14="http://schemas.microsoft.com/office/powerpoint/2010/main" val="1322017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Šviesos bangines savybes patvirtinantys reiškiniai</a:t>
            </a:r>
            <a:endParaRPr lang="en-US" dirty="0"/>
          </a:p>
        </p:txBody>
      </p:sp>
      <p:sp>
        <p:nvSpPr>
          <p:cNvPr id="3" name="Turinio vietos rezervavimo ženklas 2"/>
          <p:cNvSpPr>
            <a:spLocks noGrp="1"/>
          </p:cNvSpPr>
          <p:nvPr>
            <p:ph idx="1"/>
          </p:nvPr>
        </p:nvSpPr>
        <p:spPr/>
        <p:txBody>
          <a:bodyPr/>
          <a:lstStyle/>
          <a:p>
            <a:r>
              <a:rPr lang="lt-LT" dirty="0" smtClean="0"/>
              <a:t>Dispersija</a:t>
            </a:r>
          </a:p>
          <a:p>
            <a:r>
              <a:rPr lang="lt-LT" dirty="0" err="1" smtClean="0"/>
              <a:t>Interferencija</a:t>
            </a:r>
            <a:endParaRPr lang="lt-LT" dirty="0" smtClean="0"/>
          </a:p>
          <a:p>
            <a:r>
              <a:rPr lang="lt-LT" dirty="0" smtClean="0"/>
              <a:t>Difrakcija</a:t>
            </a:r>
          </a:p>
          <a:p>
            <a:r>
              <a:rPr lang="lt-LT" dirty="0" smtClean="0"/>
              <a:t>Poliarizacija</a:t>
            </a:r>
            <a:endParaRPr lang="en-US" dirty="0"/>
          </a:p>
        </p:txBody>
      </p:sp>
    </p:spTree>
    <p:extLst>
      <p:ext uri="{BB962C8B-B14F-4D97-AF65-F5344CB8AC3E}">
        <p14:creationId xmlns:p14="http://schemas.microsoft.com/office/powerpoint/2010/main" val="3668757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Šviesos dispersijos taikymas</a:t>
            </a:r>
            <a:endParaRPr lang="en-US" dirty="0"/>
          </a:p>
        </p:txBody>
      </p:sp>
      <p:sp>
        <p:nvSpPr>
          <p:cNvPr id="3" name="Turinio vietos rezervavimo ženklas 2"/>
          <p:cNvSpPr>
            <a:spLocks noGrp="1"/>
          </p:cNvSpPr>
          <p:nvPr>
            <p:ph idx="1"/>
          </p:nvPr>
        </p:nvSpPr>
        <p:spPr/>
        <p:txBody>
          <a:bodyPr/>
          <a:lstStyle/>
          <a:p>
            <a:endParaRPr lang="en-US" dirty="0"/>
          </a:p>
        </p:txBody>
      </p:sp>
      <p:sp>
        <p:nvSpPr>
          <p:cNvPr id="4" name="Stačiakampis 3"/>
          <p:cNvSpPr/>
          <p:nvPr/>
        </p:nvSpPr>
        <p:spPr>
          <a:xfrm>
            <a:off x="2006353" y="2539014"/>
            <a:ext cx="4607511" cy="461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Dispersijos taikymas</a:t>
            </a:r>
            <a:endParaRPr lang="en-US" dirty="0"/>
          </a:p>
        </p:txBody>
      </p:sp>
      <p:sp>
        <p:nvSpPr>
          <p:cNvPr id="5" name="Rodyklė žemyn 4"/>
          <p:cNvSpPr/>
          <p:nvPr/>
        </p:nvSpPr>
        <p:spPr>
          <a:xfrm>
            <a:off x="2476870" y="3016251"/>
            <a:ext cx="230819" cy="747881"/>
          </a:xfrm>
          <a:prstGeom prst="downArrow">
            <a:avLst>
              <a:gd name="adj1" fmla="val 50000"/>
              <a:gd name="adj2" fmla="val 61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čiakampis 6"/>
          <p:cNvSpPr/>
          <p:nvPr/>
        </p:nvSpPr>
        <p:spPr>
          <a:xfrm>
            <a:off x="1457418" y="3779731"/>
            <a:ext cx="2652944" cy="461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Chromatinė </a:t>
            </a:r>
            <a:r>
              <a:rPr lang="lt-LT" dirty="0" err="1" smtClean="0"/>
              <a:t>oberacija</a:t>
            </a:r>
            <a:endParaRPr lang="en-US" dirty="0"/>
          </a:p>
        </p:txBody>
      </p:sp>
      <p:sp>
        <p:nvSpPr>
          <p:cNvPr id="8" name="Rodyklė žemyn 7"/>
          <p:cNvSpPr/>
          <p:nvPr/>
        </p:nvSpPr>
        <p:spPr>
          <a:xfrm>
            <a:off x="4593073" y="2987462"/>
            <a:ext cx="296909" cy="963101"/>
          </a:xfrm>
          <a:prstGeom prst="downArrow">
            <a:avLst>
              <a:gd name="adj1" fmla="val 50000"/>
              <a:gd name="adj2" fmla="val 61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čiakampis 8"/>
          <p:cNvSpPr/>
          <p:nvPr/>
        </p:nvSpPr>
        <p:spPr>
          <a:xfrm>
            <a:off x="4422066" y="3937373"/>
            <a:ext cx="2652944" cy="568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Spektroskopas</a:t>
            </a:r>
          </a:p>
        </p:txBody>
      </p:sp>
    </p:spTree>
    <p:extLst>
      <p:ext uri="{BB962C8B-B14F-4D97-AF65-F5344CB8AC3E}">
        <p14:creationId xmlns:p14="http://schemas.microsoft.com/office/powerpoint/2010/main" val="1690401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 Šviesos </a:t>
            </a:r>
            <a:r>
              <a:rPr lang="lt-LT" dirty="0" err="1" smtClean="0"/>
              <a:t>disperijos</a:t>
            </a:r>
            <a:r>
              <a:rPr lang="lt-LT" dirty="0" smtClean="0"/>
              <a:t> praktinis pasireiškimas</a:t>
            </a:r>
            <a:endParaRPr lang="en-US" dirty="0"/>
          </a:p>
        </p:txBody>
      </p:sp>
      <p:pic>
        <p:nvPicPr>
          <p:cNvPr id="1026" name="Picture 2" descr="https://www.vle.lt/uploads/_CGSmartImage/60689_1-ed96b6a70e1414545e3972cc0e65ac7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4385" y="3653268"/>
            <a:ext cx="4700922" cy="1828976"/>
          </a:xfrm>
          <a:prstGeom prst="rect">
            <a:avLst/>
          </a:prstGeom>
          <a:noFill/>
          <a:extLst>
            <a:ext uri="{909E8E84-426E-40DD-AFC4-6F175D3DCCD1}">
              <a14:hiddenFill xmlns:a14="http://schemas.microsoft.com/office/drawing/2010/main">
                <a:solidFill>
                  <a:srgbClr val="FFFFFF"/>
                </a:solidFill>
              </a14:hiddenFill>
            </a:ext>
          </a:extLst>
        </p:spPr>
      </p:pic>
      <p:sp>
        <p:nvSpPr>
          <p:cNvPr id="5" name="Stačiakampis 4"/>
          <p:cNvSpPr/>
          <p:nvPr/>
        </p:nvSpPr>
        <p:spPr>
          <a:xfrm>
            <a:off x="6197219" y="1690688"/>
            <a:ext cx="5341206" cy="3139321"/>
          </a:xfrm>
          <a:prstGeom prst="rect">
            <a:avLst/>
          </a:prstGeom>
        </p:spPr>
        <p:txBody>
          <a:bodyPr wrap="none">
            <a:spAutoFit/>
          </a:bodyPr>
          <a:lstStyle/>
          <a:p>
            <a:pPr marL="285750" indent="-285750">
              <a:buFont typeface="Arial" panose="020B0604020202020204" pitchFamily="34" charset="0"/>
              <a:buChar char="•"/>
            </a:pPr>
            <a:r>
              <a:rPr lang="lt-LT" dirty="0" smtClean="0">
                <a:solidFill>
                  <a:schemeClr val="accent5">
                    <a:lumMod val="75000"/>
                  </a:schemeClr>
                </a:solidFill>
              </a:rPr>
              <a:t>Dėl šviesos dispersijos glaudžiamasis lęšis</a:t>
            </a:r>
          </a:p>
          <a:p>
            <a:r>
              <a:rPr lang="lt-LT" dirty="0" smtClean="0">
                <a:solidFill>
                  <a:schemeClr val="accent5">
                    <a:lumMod val="75000"/>
                  </a:schemeClr>
                </a:solidFill>
              </a:rPr>
              <a:t> violetinius spindulius  židinyje surenka arčiau </a:t>
            </a:r>
          </a:p>
          <a:p>
            <a:r>
              <a:rPr lang="lt-LT" dirty="0" smtClean="0">
                <a:solidFill>
                  <a:schemeClr val="accent5">
                    <a:lumMod val="75000"/>
                  </a:schemeClr>
                </a:solidFill>
              </a:rPr>
              <a:t>nei raudonus. Todėl židinys nėra viename taške,</a:t>
            </a:r>
          </a:p>
          <a:p>
            <a:r>
              <a:rPr lang="lt-LT" dirty="0" smtClean="0">
                <a:solidFill>
                  <a:schemeClr val="accent5">
                    <a:lumMod val="75000"/>
                  </a:schemeClr>
                </a:solidFill>
              </a:rPr>
              <a:t> o pasiskirsto tarp O</a:t>
            </a:r>
            <a:r>
              <a:rPr lang="lt-LT" baseline="-25000" dirty="0" smtClean="0">
                <a:solidFill>
                  <a:schemeClr val="accent5">
                    <a:lumMod val="75000"/>
                  </a:schemeClr>
                </a:solidFill>
              </a:rPr>
              <a:t>1</a:t>
            </a:r>
            <a:r>
              <a:rPr lang="lt-LT" dirty="0">
                <a:solidFill>
                  <a:schemeClr val="accent5">
                    <a:lumMod val="75000"/>
                  </a:schemeClr>
                </a:solidFill>
              </a:rPr>
              <a:t> </a:t>
            </a:r>
            <a:r>
              <a:rPr lang="lt-LT" dirty="0" smtClean="0">
                <a:solidFill>
                  <a:schemeClr val="accent5">
                    <a:lumMod val="75000"/>
                  </a:schemeClr>
                </a:solidFill>
              </a:rPr>
              <a:t>ir O</a:t>
            </a:r>
            <a:r>
              <a:rPr lang="lt-LT" baseline="-25000" dirty="0" smtClean="0">
                <a:solidFill>
                  <a:schemeClr val="accent5">
                    <a:lumMod val="75000"/>
                  </a:schemeClr>
                </a:solidFill>
              </a:rPr>
              <a:t>2</a:t>
            </a:r>
            <a:r>
              <a:rPr lang="lt-LT" dirty="0" smtClean="0">
                <a:solidFill>
                  <a:schemeClr val="accent5">
                    <a:lumMod val="75000"/>
                  </a:schemeClr>
                </a:solidFill>
              </a:rPr>
              <a:t>. Šioje atkarpoje telpa visų </a:t>
            </a:r>
          </a:p>
          <a:p>
            <a:r>
              <a:rPr lang="lt-LT" dirty="0" smtClean="0">
                <a:solidFill>
                  <a:schemeClr val="accent5">
                    <a:lumMod val="75000"/>
                  </a:schemeClr>
                </a:solidFill>
              </a:rPr>
              <a:t>ilgų šviesa, todėl  židinys atrodo spalvotas praėjus</a:t>
            </a:r>
          </a:p>
          <a:p>
            <a:r>
              <a:rPr lang="lt-LT" dirty="0" smtClean="0">
                <a:solidFill>
                  <a:schemeClr val="accent5">
                    <a:lumMod val="75000"/>
                  </a:schemeClr>
                </a:solidFill>
              </a:rPr>
              <a:t> baltai šviesai.  </a:t>
            </a:r>
          </a:p>
          <a:p>
            <a:pPr marL="285750" indent="-285750">
              <a:buFont typeface="Arial" panose="020B0604020202020204" pitchFamily="34" charset="0"/>
              <a:buChar char="•"/>
            </a:pPr>
            <a:r>
              <a:rPr lang="lt-LT" dirty="0" smtClean="0">
                <a:solidFill>
                  <a:schemeClr val="accent5">
                    <a:lumMod val="75000"/>
                  </a:schemeClr>
                </a:solidFill>
              </a:rPr>
              <a:t>Norint pašalinti chromatinės </a:t>
            </a:r>
            <a:r>
              <a:rPr lang="lt-LT" dirty="0" err="1" smtClean="0">
                <a:solidFill>
                  <a:schemeClr val="accent5">
                    <a:lumMod val="75000"/>
                  </a:schemeClr>
                </a:solidFill>
              </a:rPr>
              <a:t>aberacijos</a:t>
            </a:r>
            <a:r>
              <a:rPr lang="lt-LT" dirty="0" smtClean="0">
                <a:solidFill>
                  <a:schemeClr val="accent5">
                    <a:lumMod val="75000"/>
                  </a:schemeClr>
                </a:solidFill>
              </a:rPr>
              <a:t> poveikį, </a:t>
            </a:r>
          </a:p>
          <a:p>
            <a:r>
              <a:rPr lang="lt-LT" dirty="0" smtClean="0">
                <a:solidFill>
                  <a:schemeClr val="accent5">
                    <a:lumMod val="75000"/>
                  </a:schemeClr>
                </a:solidFill>
              </a:rPr>
              <a:t>lęšiai gaminami dvigubi, sudaryti iš skirtingų rūšių </a:t>
            </a:r>
          </a:p>
          <a:p>
            <a:r>
              <a:rPr lang="lt-LT" dirty="0" smtClean="0">
                <a:solidFill>
                  <a:schemeClr val="accent5">
                    <a:lumMod val="75000"/>
                  </a:schemeClr>
                </a:solidFill>
              </a:rPr>
              <a:t>medžiagų. Vienas lęšis – glaudžiamasis – yra mažesnės </a:t>
            </a:r>
          </a:p>
          <a:p>
            <a:r>
              <a:rPr lang="lt-LT" dirty="0" smtClean="0">
                <a:solidFill>
                  <a:schemeClr val="accent5">
                    <a:lumMod val="75000"/>
                  </a:schemeClr>
                </a:solidFill>
              </a:rPr>
              <a:t>laužiamosios gebos, kitas – sklaidomasis – didesnės </a:t>
            </a:r>
          </a:p>
          <a:p>
            <a:r>
              <a:rPr lang="lt-LT" dirty="0" smtClean="0">
                <a:solidFill>
                  <a:schemeClr val="accent5">
                    <a:lumMod val="75000"/>
                  </a:schemeClr>
                </a:solidFill>
              </a:rPr>
              <a:t>laužiamosios gebos.</a:t>
            </a:r>
            <a:endParaRPr lang="en-US" dirty="0">
              <a:solidFill>
                <a:schemeClr val="accent5">
                  <a:lumMod val="75000"/>
                </a:schemeClr>
              </a:solidFill>
            </a:endParaRPr>
          </a:p>
        </p:txBody>
      </p:sp>
      <p:sp>
        <p:nvSpPr>
          <p:cNvPr id="6" name="Stačiakampis 5"/>
          <p:cNvSpPr/>
          <p:nvPr/>
        </p:nvSpPr>
        <p:spPr>
          <a:xfrm>
            <a:off x="1127292" y="2239098"/>
            <a:ext cx="2917209" cy="461665"/>
          </a:xfrm>
          <a:prstGeom prst="rect">
            <a:avLst/>
          </a:prstGeom>
        </p:spPr>
        <p:txBody>
          <a:bodyPr wrap="none">
            <a:spAutoFit/>
          </a:bodyPr>
          <a:lstStyle/>
          <a:p>
            <a:r>
              <a:rPr lang="lt-LT" sz="2400" b="1" dirty="0" err="1" smtClean="0">
                <a:solidFill>
                  <a:schemeClr val="accent1">
                    <a:lumMod val="50000"/>
                  </a:schemeClr>
                </a:solidFill>
              </a:rPr>
              <a:t>Chromãtinė</a:t>
            </a:r>
            <a:r>
              <a:rPr lang="lt-LT" sz="2400" b="1" dirty="0" smtClean="0">
                <a:solidFill>
                  <a:schemeClr val="accent1">
                    <a:lumMod val="50000"/>
                  </a:schemeClr>
                </a:solidFill>
              </a:rPr>
              <a:t> </a:t>
            </a:r>
            <a:r>
              <a:rPr lang="lt-LT" sz="2400" b="1" dirty="0" err="1">
                <a:solidFill>
                  <a:schemeClr val="accent1">
                    <a:lumMod val="50000"/>
                  </a:schemeClr>
                </a:solidFill>
              </a:rPr>
              <a:t>aberãcija</a:t>
            </a:r>
            <a:endParaRPr lang="en-US" sz="2400" b="1" dirty="0">
              <a:solidFill>
                <a:schemeClr val="accent1">
                  <a:lumMod val="50000"/>
                </a:schemeClr>
              </a:solidFill>
            </a:endParaRPr>
          </a:p>
        </p:txBody>
      </p:sp>
      <p:pic>
        <p:nvPicPr>
          <p:cNvPr id="7" name="Paveikslėlis 6"/>
          <p:cNvPicPr>
            <a:picLocks noChangeAspect="1"/>
          </p:cNvPicPr>
          <p:nvPr/>
        </p:nvPicPr>
        <p:blipFill>
          <a:blip r:embed="rId4"/>
          <a:stretch>
            <a:fillRect/>
          </a:stretch>
        </p:blipFill>
        <p:spPr>
          <a:xfrm>
            <a:off x="8552064" y="4830009"/>
            <a:ext cx="2552700" cy="1790700"/>
          </a:xfrm>
          <a:prstGeom prst="rect">
            <a:avLst/>
          </a:prstGeom>
        </p:spPr>
      </p:pic>
    </p:spTree>
    <p:extLst>
      <p:ext uri="{BB962C8B-B14F-4D97-AF65-F5344CB8AC3E}">
        <p14:creationId xmlns:p14="http://schemas.microsoft.com/office/powerpoint/2010/main" val="1198985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Šviesos dispersijos praktinis pritaikymas</a:t>
            </a:r>
            <a:endParaRPr lang="en-US" dirty="0"/>
          </a:p>
        </p:txBody>
      </p:sp>
      <p:sp>
        <p:nvSpPr>
          <p:cNvPr id="3" name="Turinio vietos rezervavimo ženklas 2"/>
          <p:cNvSpPr>
            <a:spLocks noGrp="1"/>
          </p:cNvSpPr>
          <p:nvPr>
            <p:ph idx="1"/>
          </p:nvPr>
        </p:nvSpPr>
        <p:spPr/>
        <p:txBody>
          <a:bodyPr/>
          <a:lstStyle/>
          <a:p>
            <a:r>
              <a:rPr lang="lt-LT" dirty="0" smtClean="0"/>
              <a:t>Spektroskopai, spektrometrai – prietaisai , kurias gaunami ir tiriami spektrai, Juos analizuojant, nustatoma kiekybinė ir kokybinė medžiagų sudėtis. </a:t>
            </a:r>
            <a:endParaRPr lang="en-US" dirty="0"/>
          </a:p>
        </p:txBody>
      </p:sp>
      <p:pic>
        <p:nvPicPr>
          <p:cNvPr id="4" name="Paveikslėlis 3"/>
          <p:cNvPicPr>
            <a:picLocks noChangeAspect="1"/>
          </p:cNvPicPr>
          <p:nvPr/>
        </p:nvPicPr>
        <p:blipFill>
          <a:blip r:embed="rId3"/>
          <a:stretch>
            <a:fillRect/>
          </a:stretch>
        </p:blipFill>
        <p:spPr>
          <a:xfrm>
            <a:off x="838200" y="3449781"/>
            <a:ext cx="4141724" cy="1919201"/>
          </a:xfrm>
          <a:prstGeom prst="rect">
            <a:avLst/>
          </a:prstGeom>
        </p:spPr>
      </p:pic>
      <p:pic>
        <p:nvPicPr>
          <p:cNvPr id="5" name="Paveikslėlis 4"/>
          <p:cNvPicPr>
            <a:picLocks noChangeAspect="1"/>
          </p:cNvPicPr>
          <p:nvPr/>
        </p:nvPicPr>
        <p:blipFill>
          <a:blip r:embed="rId4"/>
          <a:stretch>
            <a:fillRect/>
          </a:stretch>
        </p:blipFill>
        <p:spPr>
          <a:xfrm>
            <a:off x="6575367" y="2862956"/>
            <a:ext cx="2890058" cy="2890058"/>
          </a:xfrm>
          <a:prstGeom prst="rect">
            <a:avLst/>
          </a:prstGeom>
        </p:spPr>
      </p:pic>
    </p:spTree>
    <p:extLst>
      <p:ext uri="{BB962C8B-B14F-4D97-AF65-F5344CB8AC3E}">
        <p14:creationId xmlns:p14="http://schemas.microsoft.com/office/powerpoint/2010/main" val="3521250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dyklė žemyn 18"/>
          <p:cNvSpPr/>
          <p:nvPr/>
        </p:nvSpPr>
        <p:spPr>
          <a:xfrm>
            <a:off x="2855441" y="3011533"/>
            <a:ext cx="296909" cy="2885395"/>
          </a:xfrm>
          <a:prstGeom prst="downArrow">
            <a:avLst>
              <a:gd name="adj1" fmla="val 50000"/>
              <a:gd name="adj2" fmla="val 61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dyklė žemyn 14"/>
          <p:cNvSpPr/>
          <p:nvPr/>
        </p:nvSpPr>
        <p:spPr>
          <a:xfrm>
            <a:off x="6235442" y="2974271"/>
            <a:ext cx="296909" cy="2680805"/>
          </a:xfrm>
          <a:prstGeom prst="downArrow">
            <a:avLst>
              <a:gd name="adj1" fmla="val 50000"/>
              <a:gd name="adj2" fmla="val 61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lt-LT" dirty="0" smtClean="0"/>
              <a:t>Šviesos bangų </a:t>
            </a:r>
            <a:r>
              <a:rPr lang="lt-LT" dirty="0" err="1" smtClean="0"/>
              <a:t>interferencijos</a:t>
            </a:r>
            <a:r>
              <a:rPr lang="lt-LT" dirty="0" smtClean="0"/>
              <a:t> taikymas technikoje </a:t>
            </a:r>
            <a:endParaRPr lang="lt-LT" dirty="0"/>
          </a:p>
        </p:txBody>
      </p:sp>
      <p:sp>
        <p:nvSpPr>
          <p:cNvPr id="6" name="TextBox 5"/>
          <p:cNvSpPr txBox="1"/>
          <p:nvPr/>
        </p:nvSpPr>
        <p:spPr>
          <a:xfrm>
            <a:off x="1198485" y="1690688"/>
            <a:ext cx="8377743" cy="369332"/>
          </a:xfrm>
          <a:prstGeom prst="rect">
            <a:avLst/>
          </a:prstGeom>
          <a:noFill/>
        </p:spPr>
        <p:txBody>
          <a:bodyPr wrap="none" rtlCol="0">
            <a:spAutoFit/>
          </a:bodyPr>
          <a:lstStyle/>
          <a:p>
            <a:r>
              <a:rPr lang="lt-LT" dirty="0" err="1" smtClean="0">
                <a:solidFill>
                  <a:schemeClr val="accent5">
                    <a:lumMod val="75000"/>
                  </a:schemeClr>
                </a:solidFill>
              </a:rPr>
              <a:t>Interferencijos</a:t>
            </a:r>
            <a:r>
              <a:rPr lang="lt-LT" dirty="0" smtClean="0">
                <a:solidFill>
                  <a:schemeClr val="accent5">
                    <a:lumMod val="75000"/>
                  </a:schemeClr>
                </a:solidFill>
              </a:rPr>
              <a:t> reiškinys plačiai taikomas įvairiuose matavimo bei kontrolės priemonėse </a:t>
            </a:r>
            <a:endParaRPr lang="en-US" dirty="0">
              <a:solidFill>
                <a:schemeClr val="accent5">
                  <a:lumMod val="75000"/>
                </a:schemeClr>
              </a:solidFill>
            </a:endParaRPr>
          </a:p>
        </p:txBody>
      </p:sp>
      <p:sp>
        <p:nvSpPr>
          <p:cNvPr id="7" name="Stačiakampis 6"/>
          <p:cNvSpPr/>
          <p:nvPr/>
        </p:nvSpPr>
        <p:spPr>
          <a:xfrm>
            <a:off x="2006353" y="2539014"/>
            <a:ext cx="4607511" cy="461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err="1" smtClean="0"/>
              <a:t>Interferencijos</a:t>
            </a:r>
            <a:r>
              <a:rPr lang="lt-LT" dirty="0" smtClean="0"/>
              <a:t> taikymas</a:t>
            </a:r>
            <a:endParaRPr lang="en-US" dirty="0"/>
          </a:p>
        </p:txBody>
      </p:sp>
      <p:sp>
        <p:nvSpPr>
          <p:cNvPr id="8" name="Rodyklė žemyn 7"/>
          <p:cNvSpPr/>
          <p:nvPr/>
        </p:nvSpPr>
        <p:spPr>
          <a:xfrm>
            <a:off x="2476870" y="3016251"/>
            <a:ext cx="230819" cy="747881"/>
          </a:xfrm>
          <a:prstGeom prst="downArrow">
            <a:avLst>
              <a:gd name="adj1" fmla="val 50000"/>
              <a:gd name="adj2" fmla="val 61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dyklė žemyn 9"/>
          <p:cNvSpPr/>
          <p:nvPr/>
        </p:nvSpPr>
        <p:spPr>
          <a:xfrm>
            <a:off x="3351813" y="3000652"/>
            <a:ext cx="296909" cy="1882066"/>
          </a:xfrm>
          <a:prstGeom prst="downArrow">
            <a:avLst>
              <a:gd name="adj1" fmla="val 50000"/>
              <a:gd name="adj2" fmla="val 61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čiakampis 8"/>
          <p:cNvSpPr/>
          <p:nvPr/>
        </p:nvSpPr>
        <p:spPr>
          <a:xfrm>
            <a:off x="1457418" y="3779731"/>
            <a:ext cx="2652944" cy="461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err="1" smtClean="0"/>
              <a:t>Interferometrai</a:t>
            </a:r>
            <a:endParaRPr lang="en-US" dirty="0"/>
          </a:p>
        </p:txBody>
      </p:sp>
      <p:sp>
        <p:nvSpPr>
          <p:cNvPr id="11" name="Stačiakampis 10"/>
          <p:cNvSpPr/>
          <p:nvPr/>
        </p:nvSpPr>
        <p:spPr>
          <a:xfrm>
            <a:off x="1657164" y="4898317"/>
            <a:ext cx="2652944" cy="461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Optikos skaidrinimas </a:t>
            </a:r>
            <a:endParaRPr lang="en-US" dirty="0"/>
          </a:p>
        </p:txBody>
      </p:sp>
      <p:sp>
        <p:nvSpPr>
          <p:cNvPr id="12" name="Rodyklė žemyn 11"/>
          <p:cNvSpPr/>
          <p:nvPr/>
        </p:nvSpPr>
        <p:spPr>
          <a:xfrm>
            <a:off x="4593073" y="2987462"/>
            <a:ext cx="296909" cy="963101"/>
          </a:xfrm>
          <a:prstGeom prst="downArrow">
            <a:avLst>
              <a:gd name="adj1" fmla="val 50000"/>
              <a:gd name="adj2" fmla="val 61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čiakampis 12"/>
          <p:cNvSpPr/>
          <p:nvPr/>
        </p:nvSpPr>
        <p:spPr>
          <a:xfrm>
            <a:off x="4422066" y="3937372"/>
            <a:ext cx="2652944" cy="945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Mažų mechaninių poslinkių matavimas</a:t>
            </a:r>
          </a:p>
        </p:txBody>
      </p:sp>
      <p:sp>
        <p:nvSpPr>
          <p:cNvPr id="16" name="Stačiakampis 15"/>
          <p:cNvSpPr/>
          <p:nvPr/>
        </p:nvSpPr>
        <p:spPr>
          <a:xfrm>
            <a:off x="4422066" y="5655076"/>
            <a:ext cx="2652944" cy="945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Paviršiaus apdirbimo kokybės nustatymui</a:t>
            </a:r>
          </a:p>
        </p:txBody>
      </p:sp>
      <p:sp>
        <p:nvSpPr>
          <p:cNvPr id="18" name="Stačiakampis 17"/>
          <p:cNvSpPr/>
          <p:nvPr/>
        </p:nvSpPr>
        <p:spPr>
          <a:xfrm>
            <a:off x="1198485" y="5896929"/>
            <a:ext cx="2652944" cy="461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Holografija</a:t>
            </a:r>
            <a:endParaRPr lang="en-US" dirty="0"/>
          </a:p>
        </p:txBody>
      </p:sp>
    </p:spTree>
    <p:extLst>
      <p:ext uri="{BB962C8B-B14F-4D97-AF65-F5344CB8AC3E}">
        <p14:creationId xmlns:p14="http://schemas.microsoft.com/office/powerpoint/2010/main" val="3119525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err="1" smtClean="0"/>
              <a:t>Interferencijos</a:t>
            </a:r>
            <a:r>
              <a:rPr lang="lt-LT" dirty="0" smtClean="0"/>
              <a:t> reiškiniai gamtoje</a:t>
            </a:r>
            <a:endParaRPr lang="en-US" dirty="0"/>
          </a:p>
        </p:txBody>
      </p:sp>
      <p:pic>
        <p:nvPicPr>
          <p:cNvPr id="4" name="Turinio vietos rezervavimo ženklas 3"/>
          <p:cNvPicPr>
            <a:picLocks noGrp="1" noChangeAspect="1"/>
          </p:cNvPicPr>
          <p:nvPr>
            <p:ph idx="1"/>
          </p:nvPr>
        </p:nvPicPr>
        <p:blipFill>
          <a:blip r:embed="rId3"/>
          <a:stretch>
            <a:fillRect/>
          </a:stretch>
        </p:blipFill>
        <p:spPr>
          <a:xfrm>
            <a:off x="329232" y="1596044"/>
            <a:ext cx="3101254" cy="3101254"/>
          </a:xfrm>
          <a:prstGeom prst="rect">
            <a:avLst/>
          </a:prstGeom>
        </p:spPr>
      </p:pic>
      <p:pic>
        <p:nvPicPr>
          <p:cNvPr id="5" name="Paveikslėlis 4"/>
          <p:cNvPicPr>
            <a:picLocks noChangeAspect="1"/>
          </p:cNvPicPr>
          <p:nvPr/>
        </p:nvPicPr>
        <p:blipFill>
          <a:blip r:embed="rId4"/>
          <a:stretch>
            <a:fillRect/>
          </a:stretch>
        </p:blipFill>
        <p:spPr>
          <a:xfrm>
            <a:off x="3770814" y="1596044"/>
            <a:ext cx="4231871" cy="2835354"/>
          </a:xfrm>
          <a:prstGeom prst="rect">
            <a:avLst/>
          </a:prstGeom>
        </p:spPr>
      </p:pic>
      <p:sp>
        <p:nvSpPr>
          <p:cNvPr id="6" name="TextBox 5"/>
          <p:cNvSpPr txBox="1"/>
          <p:nvPr/>
        </p:nvSpPr>
        <p:spPr>
          <a:xfrm>
            <a:off x="4057342" y="4494221"/>
            <a:ext cx="1908215" cy="369332"/>
          </a:xfrm>
          <a:prstGeom prst="rect">
            <a:avLst/>
          </a:prstGeom>
          <a:noFill/>
        </p:spPr>
        <p:txBody>
          <a:bodyPr wrap="none" rtlCol="0">
            <a:spAutoFit/>
          </a:bodyPr>
          <a:lstStyle/>
          <a:p>
            <a:r>
              <a:rPr lang="lt-LT" dirty="0" err="1" smtClean="0">
                <a:solidFill>
                  <a:schemeClr val="accent1">
                    <a:lumMod val="50000"/>
                  </a:schemeClr>
                </a:solidFill>
              </a:rPr>
              <a:t>Pavlino</a:t>
            </a:r>
            <a:r>
              <a:rPr lang="lt-LT" dirty="0" smtClean="0">
                <a:solidFill>
                  <a:schemeClr val="accent1">
                    <a:lumMod val="50000"/>
                  </a:schemeClr>
                </a:solidFill>
              </a:rPr>
              <a:t> plunksnos </a:t>
            </a:r>
            <a:endParaRPr lang="en-US" dirty="0">
              <a:solidFill>
                <a:schemeClr val="accent1">
                  <a:lumMod val="50000"/>
                </a:schemeClr>
              </a:solidFill>
            </a:endParaRPr>
          </a:p>
        </p:txBody>
      </p:sp>
      <p:sp>
        <p:nvSpPr>
          <p:cNvPr id="7" name="TextBox 6"/>
          <p:cNvSpPr txBox="1"/>
          <p:nvPr/>
        </p:nvSpPr>
        <p:spPr>
          <a:xfrm>
            <a:off x="329232" y="4784559"/>
            <a:ext cx="1526380" cy="369332"/>
          </a:xfrm>
          <a:prstGeom prst="rect">
            <a:avLst/>
          </a:prstGeom>
          <a:noFill/>
        </p:spPr>
        <p:txBody>
          <a:bodyPr wrap="none" rtlCol="0">
            <a:spAutoFit/>
          </a:bodyPr>
          <a:lstStyle/>
          <a:p>
            <a:r>
              <a:rPr lang="lt-LT" dirty="0" smtClean="0">
                <a:solidFill>
                  <a:schemeClr val="accent1">
                    <a:lumMod val="50000"/>
                  </a:schemeClr>
                </a:solidFill>
              </a:rPr>
              <a:t>Muilo burbulo</a:t>
            </a:r>
            <a:endParaRPr lang="en-US" dirty="0">
              <a:solidFill>
                <a:schemeClr val="accent1">
                  <a:lumMod val="50000"/>
                </a:schemeClr>
              </a:solidFill>
            </a:endParaRPr>
          </a:p>
        </p:txBody>
      </p:sp>
      <p:pic>
        <p:nvPicPr>
          <p:cNvPr id="8" name="Paveikslėlis 7"/>
          <p:cNvPicPr>
            <a:picLocks noChangeAspect="1"/>
          </p:cNvPicPr>
          <p:nvPr/>
        </p:nvPicPr>
        <p:blipFill>
          <a:blip r:embed="rId5"/>
          <a:stretch>
            <a:fillRect/>
          </a:stretch>
        </p:blipFill>
        <p:spPr>
          <a:xfrm>
            <a:off x="8500630" y="1690688"/>
            <a:ext cx="3075686" cy="2740710"/>
          </a:xfrm>
          <a:prstGeom prst="rect">
            <a:avLst/>
          </a:prstGeom>
        </p:spPr>
      </p:pic>
      <p:sp>
        <p:nvSpPr>
          <p:cNvPr id="9" name="TextBox 8"/>
          <p:cNvSpPr txBox="1"/>
          <p:nvPr/>
        </p:nvSpPr>
        <p:spPr>
          <a:xfrm>
            <a:off x="8343014" y="4512632"/>
            <a:ext cx="3540841" cy="369332"/>
          </a:xfrm>
          <a:prstGeom prst="rect">
            <a:avLst/>
          </a:prstGeom>
          <a:noFill/>
        </p:spPr>
        <p:txBody>
          <a:bodyPr wrap="none" rtlCol="0">
            <a:spAutoFit/>
          </a:bodyPr>
          <a:lstStyle/>
          <a:p>
            <a:r>
              <a:rPr lang="lt-LT" dirty="0" smtClean="0">
                <a:solidFill>
                  <a:schemeClr val="accent1">
                    <a:lumMod val="50000"/>
                  </a:schemeClr>
                </a:solidFill>
              </a:rPr>
              <a:t>Plonas tepalų sluoksnis ant vandens</a:t>
            </a:r>
            <a:endParaRPr lang="en-US" dirty="0">
              <a:solidFill>
                <a:schemeClr val="accent1">
                  <a:lumMod val="50000"/>
                </a:schemeClr>
              </a:solidFill>
            </a:endParaRPr>
          </a:p>
        </p:txBody>
      </p:sp>
    </p:spTree>
    <p:extLst>
      <p:ext uri="{BB962C8B-B14F-4D97-AF65-F5344CB8AC3E}">
        <p14:creationId xmlns:p14="http://schemas.microsoft.com/office/powerpoint/2010/main" val="71471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err="1" smtClean="0"/>
              <a:t>Interferometrai</a:t>
            </a:r>
            <a:endParaRPr lang="en-US" dirty="0"/>
          </a:p>
        </p:txBody>
      </p:sp>
      <p:sp>
        <p:nvSpPr>
          <p:cNvPr id="3" name="Turinio vietos rezervavimo ženklas 2"/>
          <p:cNvSpPr>
            <a:spLocks noGrp="1"/>
          </p:cNvSpPr>
          <p:nvPr>
            <p:ph idx="1"/>
          </p:nvPr>
        </p:nvSpPr>
        <p:spPr>
          <a:xfrm>
            <a:off x="705035" y="1443885"/>
            <a:ext cx="10515600" cy="4351338"/>
          </a:xfrm>
        </p:spPr>
        <p:txBody>
          <a:bodyPr>
            <a:normAutofit fontScale="85000" lnSpcReduction="20000"/>
          </a:bodyPr>
          <a:lstStyle/>
          <a:p>
            <a:r>
              <a:rPr lang="lt-LT" dirty="0"/>
              <a:t>Optiniame </a:t>
            </a:r>
            <a:r>
              <a:rPr lang="lt-LT" dirty="0" err="1"/>
              <a:t>interferometre</a:t>
            </a:r>
            <a:r>
              <a:rPr lang="lt-LT" dirty="0"/>
              <a:t> šviesos pluoštas specialiu optiniu įtaisu perskiriamas į du ar daugiau </a:t>
            </a:r>
            <a:r>
              <a:rPr lang="lt-LT" dirty="0" err="1"/>
              <a:t>koherentinių</a:t>
            </a:r>
            <a:r>
              <a:rPr lang="lt-LT" dirty="0"/>
              <a:t> pluoštelių, kurie nueina skirtingus optinius kelius ir susikirtę </a:t>
            </a:r>
            <a:r>
              <a:rPr lang="lt-LT" dirty="0" err="1"/>
              <a:t>interferuoja</a:t>
            </a:r>
            <a:r>
              <a:rPr lang="lt-LT" dirty="0"/>
              <a:t> sukurdami vienodo storio arba vienodo polinkio </a:t>
            </a:r>
            <a:r>
              <a:rPr lang="lt-LT" dirty="0" err="1"/>
              <a:t>interferencines</a:t>
            </a:r>
            <a:r>
              <a:rPr lang="lt-LT" dirty="0"/>
              <a:t> juosteles</a:t>
            </a:r>
            <a:r>
              <a:rPr lang="lt-LT" dirty="0" smtClean="0"/>
              <a:t>.</a:t>
            </a:r>
          </a:p>
          <a:p>
            <a:r>
              <a:rPr lang="lt-LT" dirty="0" smtClean="0"/>
              <a:t> </a:t>
            </a:r>
            <a:r>
              <a:rPr lang="lt-LT" dirty="0" err="1"/>
              <a:t>Interferencinį</a:t>
            </a:r>
            <a:r>
              <a:rPr lang="lt-LT" dirty="0"/>
              <a:t> vaizdą lemia </a:t>
            </a:r>
            <a:r>
              <a:rPr lang="lt-LT" dirty="0" err="1"/>
              <a:t>interferuojančių</a:t>
            </a:r>
            <a:r>
              <a:rPr lang="lt-LT" dirty="0"/>
              <a:t> pluoštelių perskyrimo būdas, jų skaičius, santykinis intensyvumas, spinduolio matmenys ir tipas, spinduliuotės spektras. </a:t>
            </a:r>
            <a:endParaRPr lang="lt-LT" dirty="0" smtClean="0"/>
          </a:p>
          <a:p>
            <a:r>
              <a:rPr lang="lt-LT" dirty="0" smtClean="0"/>
              <a:t>Pagal </a:t>
            </a:r>
            <a:r>
              <a:rPr lang="lt-LT" dirty="0" err="1"/>
              <a:t>interferuojančių</a:t>
            </a:r>
            <a:r>
              <a:rPr lang="lt-LT" dirty="0"/>
              <a:t> pluoštelių skaičių optiniai </a:t>
            </a:r>
            <a:r>
              <a:rPr lang="lt-LT" dirty="0" err="1"/>
              <a:t>interferometrai</a:t>
            </a:r>
            <a:r>
              <a:rPr lang="lt-LT" dirty="0"/>
              <a:t> yra </a:t>
            </a:r>
            <a:r>
              <a:rPr lang="lt-LT" dirty="0" err="1"/>
              <a:t>dvispinduliniai</a:t>
            </a:r>
            <a:r>
              <a:rPr lang="lt-LT" dirty="0"/>
              <a:t> </a:t>
            </a:r>
            <a:r>
              <a:rPr lang="lt-LT" dirty="0" smtClean="0"/>
              <a:t>ir </a:t>
            </a:r>
            <a:r>
              <a:rPr lang="lt-LT" dirty="0" err="1" smtClean="0"/>
              <a:t>daugiaspinduliniai</a:t>
            </a:r>
            <a:r>
              <a:rPr lang="lt-LT" dirty="0" smtClean="0"/>
              <a:t>. Jų yra įvairių konstrukcijų.</a:t>
            </a:r>
          </a:p>
          <a:p>
            <a:r>
              <a:rPr lang="lt-LT" dirty="0" smtClean="0"/>
              <a:t>Lazerinio </a:t>
            </a:r>
            <a:r>
              <a:rPr lang="lt-LT" dirty="0" err="1"/>
              <a:t>interferometro</a:t>
            </a:r>
            <a:r>
              <a:rPr lang="lt-LT" dirty="0"/>
              <a:t> šviesos šaltinis yra </a:t>
            </a:r>
            <a:r>
              <a:rPr lang="lt-LT" dirty="0" smtClean="0"/>
              <a:t>lazeris, jie naudojami holografiniams vaizdams kurti.</a:t>
            </a:r>
          </a:p>
          <a:p>
            <a:r>
              <a:rPr lang="lt-LT" dirty="0" smtClean="0"/>
              <a:t>Lazerinio </a:t>
            </a:r>
            <a:r>
              <a:rPr lang="lt-LT" dirty="0" err="1"/>
              <a:t>interferometro</a:t>
            </a:r>
            <a:r>
              <a:rPr lang="lt-LT" dirty="0"/>
              <a:t> atmaina yra skaidulinis optinis </a:t>
            </a:r>
            <a:r>
              <a:rPr lang="lt-LT" dirty="0" err="1"/>
              <a:t>interferometras</a:t>
            </a:r>
            <a:r>
              <a:rPr lang="lt-LT" dirty="0"/>
              <a:t>, kuriame </a:t>
            </a:r>
            <a:r>
              <a:rPr lang="lt-LT" dirty="0" err="1"/>
              <a:t>koherentinės</a:t>
            </a:r>
            <a:r>
              <a:rPr lang="lt-LT" dirty="0"/>
              <a:t> bangos sklinda skaiduliniu šviesolaidžiu</a:t>
            </a:r>
            <a:r>
              <a:rPr lang="lt-LT" dirty="0" smtClean="0"/>
              <a:t>.</a:t>
            </a:r>
          </a:p>
          <a:p>
            <a:endParaRPr lang="lt-LT" dirty="0" smtClean="0"/>
          </a:p>
          <a:p>
            <a:endParaRPr lang="en-US" dirty="0"/>
          </a:p>
        </p:txBody>
      </p:sp>
    </p:spTree>
    <p:extLst>
      <p:ext uri="{BB962C8B-B14F-4D97-AF65-F5344CB8AC3E}">
        <p14:creationId xmlns:p14="http://schemas.microsoft.com/office/powerpoint/2010/main" val="518327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7DD360A5AE058E48B608F8E82876A3B4" ma:contentTypeVersion="18" ma:contentTypeDescription="Kurkite naują dokumentą." ma:contentTypeScope="" ma:versionID="26fc5c602d4d596b3cb2a94064e94b74">
  <xsd:schema xmlns:xsd="http://www.w3.org/2001/XMLSchema" xmlns:xs="http://www.w3.org/2001/XMLSchema" xmlns:p="http://schemas.microsoft.com/office/2006/metadata/properties" xmlns:ns2="395fa40d-cb69-404e-8f04-41199545fccc" xmlns:ns3="13393c10-a869-462d-8718-85d3f21a3c08" targetNamespace="http://schemas.microsoft.com/office/2006/metadata/properties" ma:root="true" ma:fieldsID="6bda12bc8914fbe4382e198e6abd87f4" ns2:_="" ns3:_="">
    <xsd:import namespace="395fa40d-cb69-404e-8f04-41199545fccc"/>
    <xsd:import namespace="13393c10-a869-462d-8718-85d3f21a3c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fa40d-cb69-404e-8f04-41199545f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Vaizdų žymės" ma:readOnly="false" ma:fieldId="{5cf76f15-5ced-4ddc-b409-7134ff3c332f}" ma:taxonomyMulti="true" ma:sspId="dee11391-bdff-4962-ac8c-5d8544a2e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393c10-a869-462d-8718-85d3f21a3c08" elementFormDefault="qualified">
    <xsd:import namespace="http://schemas.microsoft.com/office/2006/documentManagement/types"/>
    <xsd:import namespace="http://schemas.microsoft.com/office/infopath/2007/PartnerControls"/>
    <xsd:element name="SharedWithUsers" ma:index="10"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Bendrinta su išsamia informacija" ma:internalName="SharedWithDetails" ma:readOnly="true">
      <xsd:simpleType>
        <xsd:restriction base="dms:Note">
          <xsd:maxLength value="255"/>
        </xsd:restriction>
      </xsd:simpleType>
    </xsd:element>
    <xsd:element name="TaxCatchAll" ma:index="22" nillable="true" ma:displayName="Taxonomy Catch All Column" ma:hidden="true" ma:list="{e7809e08-a476-480e-839f-f8c568a8ccae}" ma:internalName="TaxCatchAll" ma:showField="CatchAllData" ma:web="13393c10-a869-462d-8718-85d3f21a3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95fa40d-cb69-404e-8f04-41199545fccc">
      <Terms xmlns="http://schemas.microsoft.com/office/infopath/2007/PartnerControls"/>
    </lcf76f155ced4ddcb4097134ff3c332f>
    <TaxCatchAll xmlns="13393c10-a869-462d-8718-85d3f21a3c08" xsi:nil="true"/>
  </documentManagement>
</p:properties>
</file>

<file path=customXml/itemProps1.xml><?xml version="1.0" encoding="utf-8"?>
<ds:datastoreItem xmlns:ds="http://schemas.openxmlformats.org/officeDocument/2006/customXml" ds:itemID="{BB816B3C-DFDD-47F9-B280-BBDF773D12ED}"/>
</file>

<file path=customXml/itemProps2.xml><?xml version="1.0" encoding="utf-8"?>
<ds:datastoreItem xmlns:ds="http://schemas.openxmlformats.org/officeDocument/2006/customXml" ds:itemID="{A2F8331E-ADE2-44C9-ADC1-B2F5C8CA9CD0}"/>
</file>

<file path=customXml/itemProps3.xml><?xml version="1.0" encoding="utf-8"?>
<ds:datastoreItem xmlns:ds="http://schemas.openxmlformats.org/officeDocument/2006/customXml" ds:itemID="{EBF08505-F147-44D0-B68E-9A96DE0F3703}"/>
</file>

<file path=docProps/app.xml><?xml version="1.0" encoding="utf-8"?>
<Properties xmlns="http://schemas.openxmlformats.org/officeDocument/2006/extended-properties" xmlns:vt="http://schemas.openxmlformats.org/officeDocument/2006/docPropsVTypes">
  <TotalTime>1689</TotalTime>
  <Words>1654</Words>
  <Application>Microsoft Office PowerPoint</Application>
  <PresentationFormat>Custom</PresentationFormat>
  <Paragraphs>183</Paragraphs>
  <Slides>29</Slides>
  <Notes>22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Šviesos banginių savybių pasireiškimas gamtoje ir pritaikymas praktikoje IV gim. klasė</vt:lpstr>
      <vt:lpstr>Šviesos banginių savybių pasireiškimas gamtoje</vt:lpstr>
      <vt:lpstr>Šviesos bangines savybes patvirtinantys reiškiniai</vt:lpstr>
      <vt:lpstr>Šviesos dispersijos taikymas</vt:lpstr>
      <vt:lpstr> Šviesos disperijos praktinis pasireiškimas</vt:lpstr>
      <vt:lpstr>Šviesos dispersijos praktinis pritaikymas</vt:lpstr>
      <vt:lpstr>Šviesos bangų interferencijos taikymas technikoje </vt:lpstr>
      <vt:lpstr>Interferencijos reiškiniai gamtoje</vt:lpstr>
      <vt:lpstr>Interferometrai</vt:lpstr>
      <vt:lpstr>Interferometro principinė schema</vt:lpstr>
      <vt:lpstr>Interferometrų taikymas</vt:lpstr>
      <vt:lpstr>Optinių paviršių kokybės tyrimas (1)</vt:lpstr>
      <vt:lpstr>Optinių paviršių kokybės tyrimas(2)</vt:lpstr>
      <vt:lpstr>Mažų mechaninių poslinkių matavimas</vt:lpstr>
      <vt:lpstr>Mažų mechaninių poslinkių matavimas(2)</vt:lpstr>
      <vt:lpstr>Optikos skaidrinimas (1)</vt:lpstr>
      <vt:lpstr>Optikos skaidrinimas (2)</vt:lpstr>
      <vt:lpstr>Holografija</vt:lpstr>
      <vt:lpstr>Šviesos bangų difrakcijos taikymas technikoje </vt:lpstr>
      <vt:lpstr>Optinių prietaisų skiriamoji geba</vt:lpstr>
      <vt:lpstr>Skiriamosios gebos kriterijus</vt:lpstr>
      <vt:lpstr>Kaip padidinti skiriamąją gebą?</vt:lpstr>
      <vt:lpstr>Difrakcijos taikymas astronomijoje</vt:lpstr>
      <vt:lpstr>Poliarizuotos šviesios taikymas </vt:lpstr>
      <vt:lpstr>Poliarizuotos šviesios taikymas </vt:lpstr>
      <vt:lpstr>Poliarizuotos šviesos mikroskopija </vt:lpstr>
      <vt:lpstr>Poliarizuotos šviesos mikroskopija </vt:lpstr>
      <vt:lpstr>LCD monitoriai</vt:lpstr>
      <vt:lpstr>Poliarizuotos šviesos taikymas skaidrių konstrukcijų įtempimams tirti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LFMA veiklos 2019 – 2021 metų ataskaita</dc:title>
  <dc:creator>Admin</dc:creator>
  <cp:lastModifiedBy>Windows User</cp:lastModifiedBy>
  <cp:revision>82</cp:revision>
  <dcterms:created xsi:type="dcterms:W3CDTF">2023-01-17T13:03:39Z</dcterms:created>
  <dcterms:modified xsi:type="dcterms:W3CDTF">2024-09-08T14:06:27Z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0x0101007DD360A5AE058E48B608F8E82876A3B4</vt:lpwstr>
  </property>
</Properties>
</file>